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47"/>
  </p:notesMasterIdLst>
  <p:handoutMasterIdLst>
    <p:handoutMasterId r:id="rId48"/>
  </p:handoutMasterIdLst>
  <p:sldIdLst>
    <p:sldId id="262" r:id="rId3"/>
    <p:sldId id="384" r:id="rId4"/>
    <p:sldId id="385" r:id="rId5"/>
    <p:sldId id="344" r:id="rId6"/>
    <p:sldId id="375" r:id="rId7"/>
    <p:sldId id="343" r:id="rId8"/>
    <p:sldId id="549" r:id="rId9"/>
    <p:sldId id="541" r:id="rId10"/>
    <p:sldId id="547" r:id="rId11"/>
    <p:sldId id="550" r:id="rId12"/>
    <p:sldId id="551" r:id="rId13"/>
    <p:sldId id="555" r:id="rId14"/>
    <p:sldId id="526" r:id="rId15"/>
    <p:sldId id="531" r:id="rId16"/>
    <p:sldId id="533" r:id="rId17"/>
    <p:sldId id="532" r:id="rId18"/>
    <p:sldId id="534" r:id="rId19"/>
    <p:sldId id="535" r:id="rId20"/>
    <p:sldId id="289" r:id="rId21"/>
    <p:sldId id="420" r:id="rId22"/>
    <p:sldId id="401" r:id="rId23"/>
    <p:sldId id="399" r:id="rId24"/>
    <p:sldId id="403" r:id="rId25"/>
    <p:sldId id="369" r:id="rId26"/>
    <p:sldId id="379" r:id="rId27"/>
    <p:sldId id="370" r:id="rId28"/>
    <p:sldId id="345" r:id="rId29"/>
    <p:sldId id="383" r:id="rId30"/>
    <p:sldId id="505" r:id="rId31"/>
    <p:sldId id="419" r:id="rId32"/>
    <p:sldId id="382" r:id="rId33"/>
    <p:sldId id="515" r:id="rId34"/>
    <p:sldId id="558" r:id="rId35"/>
    <p:sldId id="510" r:id="rId36"/>
    <p:sldId id="513" r:id="rId37"/>
    <p:sldId id="381" r:id="rId38"/>
    <p:sldId id="516" r:id="rId39"/>
    <p:sldId id="517" r:id="rId40"/>
    <p:sldId id="518" r:id="rId41"/>
    <p:sldId id="519" r:id="rId42"/>
    <p:sldId id="520" r:id="rId43"/>
    <p:sldId id="548" r:id="rId44"/>
    <p:sldId id="521" r:id="rId45"/>
    <p:sldId id="522" r:id="rId46"/>
  </p:sldIdLst>
  <p:sldSz cx="9144000" cy="5143500" type="screen16x9"/>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A6F"/>
    <a:srgbClr val="54545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52" autoAdjust="0"/>
    <p:restoredTop sz="94690" autoAdjust="0"/>
  </p:normalViewPr>
  <p:slideViewPr>
    <p:cSldViewPr>
      <p:cViewPr varScale="1">
        <p:scale>
          <a:sx n="126" d="100"/>
          <a:sy n="126" d="100"/>
        </p:scale>
        <p:origin x="-234" y="-96"/>
      </p:cViewPr>
      <p:guideLst>
        <p:guide orient="horz" pos="1620"/>
        <p:guide pos="2880"/>
      </p:guideLst>
    </p:cSldViewPr>
  </p:slideViewPr>
  <p:outlineViewPr>
    <p:cViewPr>
      <p:scale>
        <a:sx n="33" d="100"/>
        <a:sy n="33" d="100"/>
      </p:scale>
      <p:origin x="0" y="-14840"/>
    </p:cViewPr>
  </p:outlin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1FA0CF9-F0A2-4FEF-A7B8-81FC9BDD4769}" type="datetimeFigureOut">
              <a:rPr lang="de-DE" smtClean="0"/>
              <a:pPr/>
              <a:t>12.05.2020</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de-DE"/>
              <a:t>Universitätsklinikum Heidelberg, 25.Januar S.Ditz</a:t>
            </a:r>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E6C413-1530-4265-AD52-463186B41A9E}" type="slidenum">
              <a:rPr lang="de-DE" smtClean="0"/>
              <a:pPr/>
              <a:t>‹Nr.›</a:t>
            </a:fld>
            <a:endParaRPr lang="de-DE"/>
          </a:p>
        </p:txBody>
      </p:sp>
    </p:spTree>
    <p:extLst>
      <p:ext uri="{BB962C8B-B14F-4D97-AF65-F5344CB8AC3E}">
        <p14:creationId xmlns:p14="http://schemas.microsoft.com/office/powerpoint/2010/main" xmlns="" val="271273953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0B072A-9E2A-4365-BBC7-B72B372452D3}" type="datetimeFigureOut">
              <a:rPr lang="de-DE" smtClean="0"/>
              <a:pPr/>
              <a:t>12.05.2020</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de-DE"/>
              <a:t>Universitätsklinikum Heidelberg, 25.Januar S.Ditz</a:t>
            </a:r>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103E9A-293E-4688-83FE-FCFEF0F48D6A}" type="slidenum">
              <a:rPr lang="de-DE" smtClean="0"/>
              <a:pPr/>
              <a:t>‹Nr.›</a:t>
            </a:fld>
            <a:endParaRPr lang="de-DE"/>
          </a:p>
        </p:txBody>
      </p:sp>
    </p:spTree>
    <p:extLst>
      <p:ext uri="{BB962C8B-B14F-4D97-AF65-F5344CB8AC3E}">
        <p14:creationId xmlns:p14="http://schemas.microsoft.com/office/powerpoint/2010/main" xmlns="" val="104896425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Und das ist unsere Agenda für die nächsten 20-25 Minuten.</a:t>
            </a:r>
          </a:p>
          <a:p>
            <a:r>
              <a:rPr lang="de-DE" dirty="0"/>
              <a:t>Zunächst erläutere ich einige Daten zum Hintergrundverständnis, bevor ich auf die Bedeutung und Möglichkeiten des Fertilitätserhalts zu sprechen komme. Dann möchte ich auf die Inanspruchnahme der Beratung eingehen sowie auf die Einflussfaktoren und die Entscheidungsfindung. Bevor ich zusammenfassen werden möchte ich dann noch über die Bedeutung der Beratung sprechen.</a:t>
            </a:r>
          </a:p>
          <a:p>
            <a:endParaRPr lang="de-DE" dirty="0"/>
          </a:p>
        </p:txBody>
      </p:sp>
      <p:sp>
        <p:nvSpPr>
          <p:cNvPr id="4" name="Foliennummernplatzhalter 3"/>
          <p:cNvSpPr>
            <a:spLocks noGrp="1"/>
          </p:cNvSpPr>
          <p:nvPr>
            <p:ph type="sldNum" sz="quarter" idx="5"/>
          </p:nvPr>
        </p:nvSpPr>
        <p:spPr/>
        <p:txBody>
          <a:bodyPr/>
          <a:lstStyle/>
          <a:p>
            <a:fld id="{9D699530-71C8-424A-8F25-87640C2A790D}" type="slidenum">
              <a:rPr lang="de-DE" smtClean="0"/>
              <a:pPr/>
              <a:t>2</a:t>
            </a:fld>
            <a:endParaRPr lang="de-DE"/>
          </a:p>
        </p:txBody>
      </p:sp>
    </p:spTree>
    <p:extLst>
      <p:ext uri="{BB962C8B-B14F-4D97-AF65-F5344CB8AC3E}">
        <p14:creationId xmlns:p14="http://schemas.microsoft.com/office/powerpoint/2010/main" xmlns="" val="3735796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Deutschland weit  </a:t>
            </a:r>
          </a:p>
          <a:p>
            <a:r>
              <a:rPr lang="de-DE" dirty="0"/>
              <a:t>--&gt; erkranken ca. 2500 Frauen pro Jahr unter 40 Jahren an einem Mammakarzinom (Daten von 2012)</a:t>
            </a:r>
          </a:p>
        </p:txBody>
      </p:sp>
      <p:sp>
        <p:nvSpPr>
          <p:cNvPr id="4" name="Foliennummernplatzhalter 3"/>
          <p:cNvSpPr>
            <a:spLocks noGrp="1"/>
          </p:cNvSpPr>
          <p:nvPr>
            <p:ph type="sldNum" sz="quarter" idx="5"/>
          </p:nvPr>
        </p:nvSpPr>
        <p:spPr/>
        <p:txBody>
          <a:bodyPr/>
          <a:lstStyle/>
          <a:p>
            <a:fld id="{9D699530-71C8-424A-8F25-87640C2A790D}" type="slidenum">
              <a:rPr lang="de-DE" smtClean="0"/>
              <a:pPr/>
              <a:t>3</a:t>
            </a:fld>
            <a:endParaRPr lang="de-DE"/>
          </a:p>
        </p:txBody>
      </p:sp>
    </p:spTree>
    <p:extLst>
      <p:ext uri="{BB962C8B-B14F-4D97-AF65-F5344CB8AC3E}">
        <p14:creationId xmlns:p14="http://schemas.microsoft.com/office/powerpoint/2010/main" xmlns="" val="231720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Studie aus dem Martin-Lutherkrankenhaus in Berlin mit 263 Patientinnen</a:t>
            </a:r>
          </a:p>
        </p:txBody>
      </p:sp>
      <p:sp>
        <p:nvSpPr>
          <p:cNvPr id="4" name="Fußzeilenplatzhalter 3"/>
          <p:cNvSpPr>
            <a:spLocks noGrp="1"/>
          </p:cNvSpPr>
          <p:nvPr>
            <p:ph type="ftr" sz="quarter" idx="4"/>
          </p:nvPr>
        </p:nvSpPr>
        <p:spPr/>
        <p:txBody>
          <a:bodyPr/>
          <a:lstStyle/>
          <a:p>
            <a:r>
              <a:rPr lang="de-DE"/>
              <a:t>Universitätsklinikum Heidelberg, 25.Januar S.Ditz</a:t>
            </a:r>
          </a:p>
        </p:txBody>
      </p:sp>
      <p:sp>
        <p:nvSpPr>
          <p:cNvPr id="5" name="Foliennummernplatzhalter 4"/>
          <p:cNvSpPr>
            <a:spLocks noGrp="1"/>
          </p:cNvSpPr>
          <p:nvPr>
            <p:ph type="sldNum" sz="quarter" idx="5"/>
          </p:nvPr>
        </p:nvSpPr>
        <p:spPr/>
        <p:txBody>
          <a:bodyPr/>
          <a:lstStyle/>
          <a:p>
            <a:fld id="{3C103E9A-293E-4688-83FE-FCFEF0F48D6A}" type="slidenum">
              <a:rPr lang="de-DE" smtClean="0"/>
              <a:pPr/>
              <a:t>19</a:t>
            </a:fld>
            <a:endParaRPr lang="de-DE"/>
          </a:p>
        </p:txBody>
      </p:sp>
    </p:spTree>
    <p:extLst>
      <p:ext uri="{BB962C8B-B14F-4D97-AF65-F5344CB8AC3E}">
        <p14:creationId xmlns:p14="http://schemas.microsoft.com/office/powerpoint/2010/main" xmlns="" val="2270582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Nach einer Studie von Bradford wird der </a:t>
            </a:r>
            <a:r>
              <a:rPr lang="de-DE" sz="1200" dirty="0"/>
              <a:t>potentieller </a:t>
            </a:r>
            <a:r>
              <a:rPr lang="de-DE" sz="1200" b="1" dirty="0"/>
              <a:t>Verlust der Fertilität </a:t>
            </a:r>
            <a:r>
              <a:rPr lang="de-DE" sz="1200" dirty="0"/>
              <a:t>als beinahe </a:t>
            </a:r>
            <a:r>
              <a:rPr lang="de-DE" sz="1200" b="1" dirty="0"/>
              <a:t>ebenso belastend</a:t>
            </a:r>
            <a:r>
              <a:rPr lang="de-DE" sz="1200" dirty="0"/>
              <a:t>, wenn nicht noch belastender als die Diagnose an sich beschrieben </a:t>
            </a:r>
            <a:endParaRPr lang="de-DE" sz="105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050" dirty="0"/>
              <a:t>--&gt;Es kommt zu massiver Angst und mäßig bis schwere depressive Symptomatik.</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050" dirty="0"/>
              <a:t>--&gt;vor allem junge, kinderlose Frauen sind von Depressionen betroffen.</a:t>
            </a:r>
            <a:endParaRPr lang="de-DE" sz="9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05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050" dirty="0"/>
          </a:p>
        </p:txBody>
      </p:sp>
      <p:sp>
        <p:nvSpPr>
          <p:cNvPr id="4" name="Foliennummernplatzhalter 3"/>
          <p:cNvSpPr>
            <a:spLocks noGrp="1"/>
          </p:cNvSpPr>
          <p:nvPr>
            <p:ph type="sldNum" sz="quarter" idx="5"/>
          </p:nvPr>
        </p:nvSpPr>
        <p:spPr/>
        <p:txBody>
          <a:bodyPr/>
          <a:lstStyle/>
          <a:p>
            <a:fld id="{9D699530-71C8-424A-8F25-87640C2A790D}" type="slidenum">
              <a:rPr lang="de-DE" smtClean="0"/>
              <a:pPr/>
              <a:t>21</a:t>
            </a:fld>
            <a:endParaRPr lang="de-DE"/>
          </a:p>
        </p:txBody>
      </p:sp>
    </p:spTree>
    <p:extLst>
      <p:ext uri="{BB962C8B-B14F-4D97-AF65-F5344CB8AC3E}">
        <p14:creationId xmlns:p14="http://schemas.microsoft.com/office/powerpoint/2010/main" xmlns="" val="2005712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dirty="0"/>
              <a:t>Das soziale, emotionale und sexuelle Wohlbefinden </a:t>
            </a:r>
            <a:r>
              <a:rPr lang="de-DE" sz="1200" dirty="0"/>
              <a:t>der Patientin wird durch den </a:t>
            </a:r>
            <a:r>
              <a:rPr lang="de-DE" sz="1200" b="1" dirty="0"/>
              <a:t>Wunsch nach einem eigenen Kind </a:t>
            </a:r>
            <a:r>
              <a:rPr lang="de-DE" sz="1200" dirty="0"/>
              <a:t>maßgeblich beeinflusst </a:t>
            </a:r>
          </a:p>
          <a:p>
            <a:r>
              <a:rPr lang="de-DE" sz="1200" dirty="0"/>
              <a:t>--&gt; Mehr als die Hälfte der in einer Studie von Reh befragten Brustkrebspatientinnen beschreibt </a:t>
            </a:r>
            <a:r>
              <a:rPr lang="de-DE" sz="1200" b="1" dirty="0"/>
              <a:t>„ein Kind zu bekommen“ </a:t>
            </a:r>
            <a:r>
              <a:rPr lang="de-DE" sz="1200" dirty="0"/>
              <a:t>als </a:t>
            </a:r>
            <a:r>
              <a:rPr lang="de-DE" sz="1200" b="1" dirty="0"/>
              <a:t>„das Wichtigste“ </a:t>
            </a:r>
            <a:r>
              <a:rPr lang="de-DE" sz="1200" dirty="0"/>
              <a:t>in ihrem Leben </a:t>
            </a:r>
            <a:r>
              <a:rPr lang="de-DE" sz="1050" dirty="0"/>
              <a:t>(Reh 2011)</a:t>
            </a:r>
          </a:p>
          <a:p>
            <a:r>
              <a:rPr lang="de-DE" sz="1200" dirty="0"/>
              <a:t>--&gt;Der </a:t>
            </a:r>
            <a:r>
              <a:rPr lang="de-DE" sz="1200" b="1" dirty="0"/>
              <a:t>Verlust der Fertilität</a:t>
            </a:r>
            <a:r>
              <a:rPr lang="de-DE" sz="1200" dirty="0"/>
              <a:t> ist </a:t>
            </a:r>
            <a:r>
              <a:rPr lang="de-DE" sz="1200" b="1" dirty="0" err="1"/>
              <a:t>für</a:t>
            </a:r>
            <a:r>
              <a:rPr lang="de-DE" sz="1200" b="1" dirty="0"/>
              <a:t> 62% der Befragten </a:t>
            </a:r>
            <a:r>
              <a:rPr lang="de-DE" sz="1200" dirty="0"/>
              <a:t>eine der größten, wenn nicht die </a:t>
            </a:r>
            <a:r>
              <a:rPr lang="de-DE" sz="1200" b="1" dirty="0"/>
              <a:t>größte Sorge </a:t>
            </a:r>
            <a:r>
              <a:rPr lang="de-DE" sz="1200" dirty="0"/>
              <a:t>vor der Krebsbehandlung </a:t>
            </a:r>
            <a:r>
              <a:rPr lang="de-DE" sz="1050" dirty="0"/>
              <a:t>(Reh 2011)</a:t>
            </a:r>
          </a:p>
          <a:p>
            <a:endParaRPr lang="de-DE" dirty="0"/>
          </a:p>
          <a:p>
            <a:endParaRPr lang="de-DE" dirty="0"/>
          </a:p>
        </p:txBody>
      </p:sp>
      <p:sp>
        <p:nvSpPr>
          <p:cNvPr id="4" name="Foliennummernplatzhalter 3"/>
          <p:cNvSpPr>
            <a:spLocks noGrp="1"/>
          </p:cNvSpPr>
          <p:nvPr>
            <p:ph type="sldNum" sz="quarter" idx="5"/>
          </p:nvPr>
        </p:nvSpPr>
        <p:spPr/>
        <p:txBody>
          <a:bodyPr/>
          <a:lstStyle/>
          <a:p>
            <a:fld id="{9D699530-71C8-424A-8F25-87640C2A790D}" type="slidenum">
              <a:rPr lang="de-DE" smtClean="0"/>
              <a:pPr/>
              <a:t>22</a:t>
            </a:fld>
            <a:endParaRPr lang="de-DE"/>
          </a:p>
        </p:txBody>
      </p:sp>
    </p:spTree>
    <p:extLst>
      <p:ext uri="{BB962C8B-B14F-4D97-AF65-F5344CB8AC3E}">
        <p14:creationId xmlns:p14="http://schemas.microsoft.com/office/powerpoint/2010/main" xmlns="" val="1456219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Umgekehrt wird aber auch die </a:t>
            </a:r>
            <a:r>
              <a:rPr lang="de-DE" sz="1200" dirty="0"/>
              <a:t>Möglichkeit nach erfolgreicher Tumorbehandlung Kinder bekommen zu können, da zuvor </a:t>
            </a:r>
            <a:r>
              <a:rPr lang="de-DE" sz="1200" b="1" dirty="0"/>
              <a:t>fertilitätserhaltende Maßnahmen </a:t>
            </a:r>
            <a:r>
              <a:rPr lang="de-DE" sz="1200" dirty="0" err="1"/>
              <a:t>durchgeführt</a:t>
            </a:r>
            <a:r>
              <a:rPr lang="de-DE" sz="1200" dirty="0"/>
              <a:t> wurden, wird </a:t>
            </a:r>
            <a:r>
              <a:rPr lang="de-DE" sz="1200" b="1" dirty="0"/>
              <a:t>als positive Unterstützung im Behandlungsprozess </a:t>
            </a:r>
            <a:r>
              <a:rPr lang="de-DE" sz="1200" dirty="0"/>
              <a:t>erlebt</a:t>
            </a:r>
          </a:p>
          <a:p>
            <a:r>
              <a:rPr lang="de-DE" sz="1200" dirty="0"/>
              <a:t>--&gt; So beschreiben 78% der in einer Studie von </a:t>
            </a:r>
            <a:r>
              <a:rPr lang="de-DE" sz="1200" dirty="0" err="1"/>
              <a:t>Treves</a:t>
            </a:r>
            <a:r>
              <a:rPr lang="de-DE" sz="1200" dirty="0"/>
              <a:t> befragten Patientinnen die Maßnahmen der </a:t>
            </a:r>
            <a:r>
              <a:rPr lang="de-DE" sz="1200" b="1" dirty="0"/>
              <a:t>Fertilitätsprotektion</a:t>
            </a:r>
            <a:r>
              <a:rPr lang="de-DE" sz="1200" dirty="0"/>
              <a:t> als </a:t>
            </a:r>
            <a:r>
              <a:rPr lang="de-DE" sz="1200" b="1" dirty="0"/>
              <a:t>„Lebensversicherung“ </a:t>
            </a:r>
            <a:r>
              <a:rPr lang="de-DE" sz="1200" dirty="0"/>
              <a:t>sowie als Chance mit der </a:t>
            </a:r>
            <a:r>
              <a:rPr lang="de-DE" sz="1200" b="1" dirty="0"/>
              <a:t>Krebsdiagnose besser zurecht </a:t>
            </a:r>
            <a:r>
              <a:rPr lang="de-DE" sz="1200" dirty="0"/>
              <a:t>zu kommen</a:t>
            </a:r>
          </a:p>
          <a:p>
            <a:r>
              <a:rPr lang="de-DE" sz="1200" dirty="0"/>
              <a:t>--&gt;Die Bedeutung des Fertilitätserhalts ist </a:t>
            </a:r>
            <a:r>
              <a:rPr lang="de-DE" sz="1200" b="1" dirty="0"/>
              <a:t>unumstritten</a:t>
            </a:r>
            <a:r>
              <a:rPr lang="de-DE" sz="1200" dirty="0"/>
              <a:t> </a:t>
            </a:r>
          </a:p>
          <a:p>
            <a:pPr marL="0" indent="0">
              <a:buNone/>
            </a:pPr>
            <a:r>
              <a:rPr lang="de-DE" sz="1200" dirty="0">
                <a:sym typeface="Wingdings" pitchFamily="2" charset="2"/>
              </a:rPr>
              <a:t>--&gt;Und in </a:t>
            </a:r>
            <a:r>
              <a:rPr lang="de-DE" sz="1200" dirty="0"/>
              <a:t>verschiedenen Guidelines und Stellungsnahmen auf internationaler Ebene verankert </a:t>
            </a:r>
            <a:r>
              <a:rPr lang="de-DE" sz="1050" dirty="0"/>
              <a:t>(</a:t>
            </a:r>
            <a:r>
              <a:rPr lang="de-DE" sz="1050" dirty="0" err="1"/>
              <a:t>Lambertini</a:t>
            </a:r>
            <a:r>
              <a:rPr lang="de-DE" sz="1050" dirty="0"/>
              <a:t> 2016, Loren 2013) 2013 American Society </a:t>
            </a:r>
            <a:r>
              <a:rPr lang="de-DE" sz="1050" dirty="0" err="1"/>
              <a:t>of</a:t>
            </a:r>
            <a:r>
              <a:rPr lang="de-DE" sz="1050" dirty="0"/>
              <a:t> Clinical </a:t>
            </a:r>
            <a:r>
              <a:rPr lang="de-DE" sz="1050" dirty="0" err="1"/>
              <a:t>Oncology</a:t>
            </a:r>
            <a:r>
              <a:rPr lang="de-DE" sz="1050" dirty="0"/>
              <a:t> </a:t>
            </a:r>
            <a:r>
              <a:rPr lang="de-DE" sz="1050" dirty="0" err="1"/>
              <a:t>clinical</a:t>
            </a:r>
            <a:r>
              <a:rPr lang="de-DE" sz="1050" dirty="0"/>
              <a:t> </a:t>
            </a:r>
            <a:r>
              <a:rPr lang="de-DE" sz="1050" dirty="0" err="1"/>
              <a:t>practice</a:t>
            </a:r>
            <a:r>
              <a:rPr lang="de-DE" sz="1050" dirty="0"/>
              <a:t> </a:t>
            </a:r>
            <a:r>
              <a:rPr lang="de-DE" sz="1050" dirty="0" err="1"/>
              <a:t>guideline</a:t>
            </a:r>
            <a:r>
              <a:rPr lang="de-DE" sz="1050" dirty="0"/>
              <a:t> </a:t>
            </a:r>
            <a:endParaRPr lang="de-DE" sz="1200" dirty="0"/>
          </a:p>
          <a:p>
            <a:endParaRPr lang="de-DE" dirty="0"/>
          </a:p>
        </p:txBody>
      </p:sp>
      <p:sp>
        <p:nvSpPr>
          <p:cNvPr id="4" name="Foliennummernplatzhalter 3"/>
          <p:cNvSpPr>
            <a:spLocks noGrp="1"/>
          </p:cNvSpPr>
          <p:nvPr>
            <p:ph type="sldNum" sz="quarter" idx="5"/>
          </p:nvPr>
        </p:nvSpPr>
        <p:spPr/>
        <p:txBody>
          <a:bodyPr/>
          <a:lstStyle/>
          <a:p>
            <a:fld id="{9D699530-71C8-424A-8F25-87640C2A790D}" type="slidenum">
              <a:rPr lang="de-DE" smtClean="0"/>
              <a:pPr/>
              <a:t>23</a:t>
            </a:fld>
            <a:endParaRPr lang="de-DE"/>
          </a:p>
        </p:txBody>
      </p:sp>
    </p:spTree>
    <p:extLst>
      <p:ext uri="{BB962C8B-B14F-4D97-AF65-F5344CB8AC3E}">
        <p14:creationId xmlns:p14="http://schemas.microsoft.com/office/powerpoint/2010/main" xmlns="" val="2083110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b="0" dirty="0">
                <a:solidFill>
                  <a:srgbClr val="10253F"/>
                </a:solidFill>
              </a:rPr>
              <a:t>Sich öffnen und miteinander reden</a:t>
            </a:r>
          </a:p>
          <a:p>
            <a:endParaRPr lang="de-DE" dirty="0"/>
          </a:p>
        </p:txBody>
      </p:sp>
      <p:sp>
        <p:nvSpPr>
          <p:cNvPr id="4" name="Fußzeilenplatzhalter 3"/>
          <p:cNvSpPr>
            <a:spLocks noGrp="1"/>
          </p:cNvSpPr>
          <p:nvPr>
            <p:ph type="ftr" sz="quarter" idx="10"/>
          </p:nvPr>
        </p:nvSpPr>
        <p:spPr/>
        <p:txBody>
          <a:bodyPr/>
          <a:lstStyle/>
          <a:p>
            <a:r>
              <a:rPr lang="de-DE"/>
              <a:t>Universitätsklinikum Heidelberg, 25.Januar S.Ditz</a:t>
            </a:r>
          </a:p>
        </p:txBody>
      </p:sp>
      <p:sp>
        <p:nvSpPr>
          <p:cNvPr id="5" name="Foliennummernplatzhalter 4"/>
          <p:cNvSpPr>
            <a:spLocks noGrp="1"/>
          </p:cNvSpPr>
          <p:nvPr>
            <p:ph type="sldNum" sz="quarter" idx="11"/>
          </p:nvPr>
        </p:nvSpPr>
        <p:spPr/>
        <p:txBody>
          <a:bodyPr/>
          <a:lstStyle/>
          <a:p>
            <a:fld id="{3C103E9A-293E-4688-83FE-FCFEF0F48D6A}" type="slidenum">
              <a:rPr lang="de-DE" smtClean="0"/>
              <a:pPr/>
              <a:t>26</a:t>
            </a:fld>
            <a:endParaRPr lang="de-DE"/>
          </a:p>
        </p:txBody>
      </p:sp>
    </p:spTree>
    <p:extLst>
      <p:ext uri="{BB962C8B-B14F-4D97-AF65-F5344CB8AC3E}">
        <p14:creationId xmlns:p14="http://schemas.microsoft.com/office/powerpoint/2010/main" xmlns="" val="2381682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a:t>Körperbild, Schmerzen, </a:t>
            </a:r>
            <a:r>
              <a:rPr lang="de-DE" dirty="0" err="1"/>
              <a:t>Missempfindungen</a:t>
            </a:r>
            <a:endParaRPr lang="de-DE" dirty="0"/>
          </a:p>
        </p:txBody>
      </p:sp>
      <p:sp>
        <p:nvSpPr>
          <p:cNvPr id="4" name="Fußzeilenplatzhalter 3"/>
          <p:cNvSpPr>
            <a:spLocks noGrp="1"/>
          </p:cNvSpPr>
          <p:nvPr>
            <p:ph type="ftr" sz="quarter" idx="10"/>
          </p:nvPr>
        </p:nvSpPr>
        <p:spPr/>
        <p:txBody>
          <a:bodyPr/>
          <a:lstStyle/>
          <a:p>
            <a:r>
              <a:rPr lang="de-DE"/>
              <a:t>Universitätsklinikum Heidelberg, 25.Januar S.Ditz</a:t>
            </a:r>
          </a:p>
        </p:txBody>
      </p:sp>
      <p:sp>
        <p:nvSpPr>
          <p:cNvPr id="5" name="Foliennummernplatzhalter 4"/>
          <p:cNvSpPr>
            <a:spLocks noGrp="1"/>
          </p:cNvSpPr>
          <p:nvPr>
            <p:ph type="sldNum" sz="quarter" idx="11"/>
          </p:nvPr>
        </p:nvSpPr>
        <p:spPr/>
        <p:txBody>
          <a:bodyPr/>
          <a:lstStyle/>
          <a:p>
            <a:fld id="{3C103E9A-293E-4688-83FE-FCFEF0F48D6A}" type="slidenum">
              <a:rPr lang="de-DE" smtClean="0"/>
              <a:pPr/>
              <a:t>27</a:t>
            </a:fld>
            <a:endParaRPr lang="de-DE"/>
          </a:p>
        </p:txBody>
      </p:sp>
    </p:spTree>
    <p:extLst>
      <p:ext uri="{BB962C8B-B14F-4D97-AF65-F5344CB8AC3E}">
        <p14:creationId xmlns:p14="http://schemas.microsoft.com/office/powerpoint/2010/main" xmlns="" val="504518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sz="1200" dirty="0"/>
              <a:t>Spezielle Fragestellungen (Sexualität, Kinderwusch), die den Lebensabschnitt der jungen Frauen betreffen fordern ein </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a:t>Arzt-Patienten-Beziehung ist eine wichtige Ressource</a:t>
            </a:r>
            <a:br>
              <a:rPr lang="de-DE" dirty="0"/>
            </a:br>
            <a:endParaRPr lang="de-DE" dirty="0"/>
          </a:p>
          <a:p>
            <a:endParaRPr lang="de-DE" dirty="0"/>
          </a:p>
        </p:txBody>
      </p:sp>
      <p:sp>
        <p:nvSpPr>
          <p:cNvPr id="4" name="Fußzeilenplatzhalter 3"/>
          <p:cNvSpPr>
            <a:spLocks noGrp="1"/>
          </p:cNvSpPr>
          <p:nvPr>
            <p:ph type="ftr" sz="quarter" idx="10"/>
          </p:nvPr>
        </p:nvSpPr>
        <p:spPr/>
        <p:txBody>
          <a:bodyPr/>
          <a:lstStyle/>
          <a:p>
            <a:r>
              <a:rPr lang="de-DE"/>
              <a:t>Universitätsklinikum Heidelberg, 25.Januar S.Ditz</a:t>
            </a:r>
          </a:p>
        </p:txBody>
      </p:sp>
      <p:sp>
        <p:nvSpPr>
          <p:cNvPr id="5" name="Foliennummernplatzhalter 4"/>
          <p:cNvSpPr>
            <a:spLocks noGrp="1"/>
          </p:cNvSpPr>
          <p:nvPr>
            <p:ph type="sldNum" sz="quarter" idx="11"/>
          </p:nvPr>
        </p:nvSpPr>
        <p:spPr/>
        <p:txBody>
          <a:bodyPr/>
          <a:lstStyle/>
          <a:p>
            <a:fld id="{3C103E9A-293E-4688-83FE-FCFEF0F48D6A}" type="slidenum">
              <a:rPr lang="de-DE" smtClean="0"/>
              <a:pPr/>
              <a:t>29</a:t>
            </a:fld>
            <a:endParaRPr lang="de-DE"/>
          </a:p>
        </p:txBody>
      </p:sp>
    </p:spTree>
    <p:extLst>
      <p:ext uri="{BB962C8B-B14F-4D97-AF65-F5344CB8AC3E}">
        <p14:creationId xmlns:p14="http://schemas.microsoft.com/office/powerpoint/2010/main" xmlns="" val="1496993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t>Die Patientinnen befinden sich in einer Ausnahmesituation, sind mit den ersten Coping-Strategien ihrer Tumor-Diagnose beschäftigt </a:t>
            </a:r>
            <a:r>
              <a:rPr lang="de-DE" sz="1050" dirty="0"/>
              <a:t>(Quinn 2010), beschäftigen sich mit der </a:t>
            </a:r>
          </a:p>
          <a:p>
            <a:r>
              <a:rPr lang="de-DE" sz="1050" dirty="0"/>
              <a:t>--&gt;Sterblichkeit, </a:t>
            </a:r>
          </a:p>
          <a:p>
            <a:r>
              <a:rPr lang="de-DE" sz="1050" dirty="0"/>
              <a:t>--&gt;der </a:t>
            </a:r>
            <a:r>
              <a:rPr lang="de-DE" sz="1050" dirty="0" err="1"/>
              <a:t>Rezidivrate</a:t>
            </a:r>
            <a:r>
              <a:rPr lang="de-DE" sz="1050" dirty="0"/>
              <a:t>, </a:t>
            </a:r>
          </a:p>
          <a:p>
            <a:r>
              <a:rPr lang="de-DE" sz="1050" dirty="0"/>
              <a:t>--&gt;dem Einfluss der </a:t>
            </a:r>
            <a:r>
              <a:rPr lang="de-DE" sz="1050" dirty="0" err="1"/>
              <a:t>onkol</a:t>
            </a:r>
            <a:r>
              <a:rPr lang="de-DE" sz="1050" dirty="0"/>
              <a:t>. Therapie auf </a:t>
            </a:r>
            <a:r>
              <a:rPr lang="de-DE" dirty="0">
                <a:solidFill>
                  <a:schemeClr val="bg1"/>
                </a:solidFill>
              </a:rPr>
              <a:t>Körperbild, Zukünftige Sexualität und Partnerschaft sowie </a:t>
            </a:r>
          </a:p>
          <a:p>
            <a:r>
              <a:rPr lang="de-DE" dirty="0">
                <a:solidFill>
                  <a:schemeClr val="bg1"/>
                </a:solidFill>
              </a:rPr>
              <a:t>--&gt;ggf. den Ergebnissen weiterführender Untersuchungen.</a:t>
            </a:r>
          </a:p>
          <a:p>
            <a:r>
              <a:rPr lang="de-DE" dirty="0"/>
              <a:t>Ein Drittel der jungen Patientinnen leidet unter erheblichen Ängsten oder depressiver Symptomatik, 14% nehmen Antidepressiva.</a:t>
            </a:r>
            <a:endParaRPr lang="de-DE" dirty="0">
              <a:solidFill>
                <a:schemeClr val="bg1"/>
              </a:solidFill>
            </a:endParaRPr>
          </a:p>
          <a:p>
            <a:endParaRPr lang="de-DE" dirty="0">
              <a:solidFill>
                <a:schemeClr val="bg1"/>
              </a:solidFill>
            </a:endParaRPr>
          </a:p>
          <a:p>
            <a:endParaRPr lang="de-DE" dirty="0"/>
          </a:p>
          <a:p>
            <a:endParaRPr lang="de-DE" dirty="0"/>
          </a:p>
        </p:txBody>
      </p:sp>
      <p:sp>
        <p:nvSpPr>
          <p:cNvPr id="4" name="Foliennummernplatzhalter 3"/>
          <p:cNvSpPr>
            <a:spLocks noGrp="1"/>
          </p:cNvSpPr>
          <p:nvPr>
            <p:ph type="sldNum" sz="quarter" idx="5"/>
          </p:nvPr>
        </p:nvSpPr>
        <p:spPr/>
        <p:txBody>
          <a:bodyPr/>
          <a:lstStyle/>
          <a:p>
            <a:fld id="{9D699530-71C8-424A-8F25-87640C2A790D}" type="slidenum">
              <a:rPr lang="de-DE" smtClean="0"/>
              <a:pPr/>
              <a:t>30</a:t>
            </a:fld>
            <a:endParaRPr lang="de-DE"/>
          </a:p>
        </p:txBody>
      </p:sp>
    </p:spTree>
    <p:extLst>
      <p:ext uri="{BB962C8B-B14F-4D97-AF65-F5344CB8AC3E}">
        <p14:creationId xmlns:p14="http://schemas.microsoft.com/office/powerpoint/2010/main" xmlns="" val="2185086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dirty="0"/>
              <a:t>Diagnose „Krebs</a:t>
            </a:r>
            <a:r>
              <a:rPr lang="de-DE" sz="1200" dirty="0"/>
              <a:t>“ konfrontiert die junge Patientin auch mit den </a:t>
            </a:r>
            <a:r>
              <a:rPr lang="de-DE" sz="1200" b="1" dirty="0"/>
              <a:t>Auswirkungen der Therapie auf die physische und psychische Lebensqualität</a:t>
            </a:r>
            <a:r>
              <a:rPr lang="de-DE" sz="1200" dirty="0"/>
              <a:t> nach erfolgreicher Behandlung</a:t>
            </a:r>
          </a:p>
          <a:p>
            <a:r>
              <a:rPr lang="de-DE" sz="1200" dirty="0"/>
              <a:t>--&gt;Fast </a:t>
            </a:r>
            <a:r>
              <a:rPr lang="de-DE" sz="1200" b="1" dirty="0"/>
              <a:t>25%</a:t>
            </a:r>
            <a:r>
              <a:rPr lang="de-DE" sz="1200" dirty="0"/>
              <a:t> der Überlebenden einer Krebserkrankung sind </a:t>
            </a:r>
            <a:r>
              <a:rPr lang="de-DE" sz="1200" b="1" dirty="0"/>
              <a:t>Frauen im reproduktiven Alter mit Kinderwunsch</a:t>
            </a:r>
          </a:p>
          <a:p>
            <a:r>
              <a:rPr lang="de-DE" sz="1200" dirty="0"/>
              <a:t>--&gt;Gut etablierte </a:t>
            </a:r>
            <a:r>
              <a:rPr lang="de-DE" sz="1200" dirty="0" err="1"/>
              <a:t>fertilitätsprotektive</a:t>
            </a:r>
            <a:r>
              <a:rPr lang="de-DE" sz="1200" dirty="0"/>
              <a:t> Maßnahmen vor Start einer </a:t>
            </a:r>
            <a:r>
              <a:rPr lang="de-DE" sz="1200" dirty="0" err="1"/>
              <a:t>gonadotoxischen</a:t>
            </a:r>
            <a:r>
              <a:rPr lang="de-DE" sz="1200" dirty="0"/>
              <a:t> Tumortherapie können </a:t>
            </a:r>
            <a:r>
              <a:rPr lang="de-DE" sz="1200" b="1" dirty="0"/>
              <a:t>meist eine realistische Chance auf eine spätere Schwangerschaft</a:t>
            </a:r>
            <a:r>
              <a:rPr lang="de-DE" sz="1200" dirty="0"/>
              <a:t> bieten</a:t>
            </a:r>
          </a:p>
          <a:p>
            <a:endParaRPr lang="de-DE" dirty="0"/>
          </a:p>
        </p:txBody>
      </p:sp>
      <p:sp>
        <p:nvSpPr>
          <p:cNvPr id="4" name="Foliennummernplatzhalter 3"/>
          <p:cNvSpPr>
            <a:spLocks noGrp="1"/>
          </p:cNvSpPr>
          <p:nvPr>
            <p:ph type="sldNum" sz="quarter" idx="5"/>
          </p:nvPr>
        </p:nvSpPr>
        <p:spPr/>
        <p:txBody>
          <a:bodyPr/>
          <a:lstStyle/>
          <a:p>
            <a:fld id="{9D699530-71C8-424A-8F25-87640C2A790D}" type="slidenum">
              <a:rPr lang="de-DE" smtClean="0"/>
              <a:pPr/>
              <a:t>35</a:t>
            </a:fld>
            <a:endParaRPr lang="de-DE"/>
          </a:p>
        </p:txBody>
      </p:sp>
    </p:spTree>
    <p:extLst>
      <p:ext uri="{BB962C8B-B14F-4D97-AF65-F5344CB8AC3E}">
        <p14:creationId xmlns:p14="http://schemas.microsoft.com/office/powerpoint/2010/main" xmlns="" val="1780922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98756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669925" y="1154723"/>
            <a:ext cx="4038600" cy="3524433"/>
          </a:xfrm>
          <a:prstGeom prst="rect">
            <a:avLst/>
          </a:prstGeom>
          <a:noFill/>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860925" y="1154723"/>
            <a:ext cx="4038600" cy="3524433"/>
          </a:xfrm>
          <a:prstGeom prst="rect">
            <a:avLst/>
          </a:prstGeom>
          <a:noFill/>
        </p:spPr>
        <p:txBody>
          <a:bodyPr/>
          <a:lstStyle>
            <a:lvl1pPr>
              <a:defRPr lang="de-DE" sz="2000" dirty="0" smtClean="0">
                <a:solidFill>
                  <a:srgbClr val="003366"/>
                </a:solidFill>
                <a:latin typeface="+mn-lt"/>
                <a:ea typeface="+mn-ea"/>
                <a:cs typeface="+mn-cs"/>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itel 1"/>
          <p:cNvSpPr>
            <a:spLocks noGrp="1"/>
          </p:cNvSpPr>
          <p:nvPr>
            <p:ph type="title"/>
          </p:nvPr>
        </p:nvSpPr>
        <p:spPr>
          <a:xfrm>
            <a:off x="669925" y="435769"/>
            <a:ext cx="8229600" cy="625170"/>
          </a:xfrm>
          <a:prstGeom prst="rect">
            <a:avLst/>
          </a:prstGeom>
          <a:noFill/>
        </p:spPr>
        <p:txBody>
          <a:bodyPr/>
          <a:lstStyle>
            <a:lvl1pPr algn="l">
              <a:defRPr sz="2800">
                <a:solidFill>
                  <a:srgbClr val="0033CC"/>
                </a:solidFill>
              </a:defRPr>
            </a:lvl1pPr>
          </a:lstStyle>
          <a:p>
            <a:r>
              <a:rPr lang="de-DE" dirty="0"/>
              <a:t>Titelmasterformat durch Klicken bearbeiten</a:t>
            </a:r>
          </a:p>
        </p:txBody>
      </p:sp>
      <p:sp>
        <p:nvSpPr>
          <p:cNvPr id="5" name="Rectangle 58"/>
          <p:cNvSpPr>
            <a:spLocks noGrp="1" noChangeArrowheads="1"/>
          </p:cNvSpPr>
          <p:nvPr>
            <p:ph type="dt" sz="half" idx="10"/>
          </p:nvPr>
        </p:nvSpPr>
        <p:spPr>
          <a:xfrm>
            <a:off x="6192839" y="4816079"/>
            <a:ext cx="1050925" cy="211931"/>
          </a:xfrm>
          <a:prstGeom prst="rect">
            <a:avLst/>
          </a:prstGeom>
          <a:ln/>
        </p:spPr>
        <p:txBody>
          <a:bodyPr/>
          <a:lstStyle>
            <a:lvl1pPr>
              <a:defRPr/>
            </a:lvl1pPr>
          </a:lstStyle>
          <a:p>
            <a:pPr>
              <a:defRPr/>
            </a:pPr>
            <a:r>
              <a:rPr lang="de-DE"/>
              <a:t>01.07.2017</a:t>
            </a:r>
          </a:p>
        </p:txBody>
      </p:sp>
      <p:sp>
        <p:nvSpPr>
          <p:cNvPr id="6" name="Rectangle 59"/>
          <p:cNvSpPr>
            <a:spLocks noGrp="1" noChangeArrowheads="1"/>
          </p:cNvSpPr>
          <p:nvPr>
            <p:ph type="ftr" sz="quarter" idx="11"/>
          </p:nvPr>
        </p:nvSpPr>
        <p:spPr>
          <a:xfrm>
            <a:off x="693739" y="4817269"/>
            <a:ext cx="5043487" cy="211931"/>
          </a:xfrm>
          <a:prstGeom prst="rect">
            <a:avLst/>
          </a:prstGeom>
          <a:ln/>
        </p:spPr>
        <p:txBody>
          <a:bodyPr/>
          <a:lstStyle>
            <a:lvl1pPr>
              <a:defRPr/>
            </a:lvl1pPr>
          </a:lstStyle>
          <a:p>
            <a:pPr>
              <a:defRPr/>
            </a:pPr>
            <a:r>
              <a:rPr lang="de-DE"/>
              <a:t>Dr. S. Ditz, Psychoonkologie / Psychosomatik UFK, Heidelberg</a:t>
            </a:r>
          </a:p>
        </p:txBody>
      </p:sp>
    </p:spTree>
    <p:extLst>
      <p:ext uri="{BB962C8B-B14F-4D97-AF65-F5344CB8AC3E}">
        <p14:creationId xmlns:p14="http://schemas.microsoft.com/office/powerpoint/2010/main" xmlns="" val="523502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5" name="Titel 1"/>
          <p:cNvSpPr>
            <a:spLocks noGrp="1"/>
          </p:cNvSpPr>
          <p:nvPr>
            <p:ph type="title"/>
          </p:nvPr>
        </p:nvSpPr>
        <p:spPr>
          <a:xfrm>
            <a:off x="669925" y="435769"/>
            <a:ext cx="8229600" cy="625170"/>
          </a:xfrm>
          <a:prstGeom prst="rect">
            <a:avLst/>
          </a:prstGeom>
          <a:noFill/>
        </p:spPr>
        <p:txBody>
          <a:bodyPr/>
          <a:lstStyle>
            <a:lvl1pPr algn="l">
              <a:defRPr sz="2800">
                <a:solidFill>
                  <a:srgbClr val="0033CC"/>
                </a:solidFill>
              </a:defRPr>
            </a:lvl1pPr>
          </a:lstStyle>
          <a:p>
            <a:r>
              <a:rPr lang="de-DE" dirty="0"/>
              <a:t>Titelmasterformat durch Klicken bearbeiten</a:t>
            </a:r>
          </a:p>
        </p:txBody>
      </p:sp>
      <p:sp>
        <p:nvSpPr>
          <p:cNvPr id="3" name="Rectangle 58"/>
          <p:cNvSpPr>
            <a:spLocks noGrp="1" noChangeArrowheads="1"/>
          </p:cNvSpPr>
          <p:nvPr>
            <p:ph type="dt" sz="half" idx="10"/>
          </p:nvPr>
        </p:nvSpPr>
        <p:spPr>
          <a:xfrm>
            <a:off x="6164263" y="4816079"/>
            <a:ext cx="1050925" cy="211931"/>
          </a:xfrm>
          <a:prstGeom prst="rect">
            <a:avLst/>
          </a:prstGeom>
        </p:spPr>
        <p:txBody>
          <a:bodyPr/>
          <a:lstStyle>
            <a:lvl1pPr>
              <a:defRPr sz="1200">
                <a:solidFill>
                  <a:srgbClr val="003366"/>
                </a:solidFill>
                <a:latin typeface="+mn-lt"/>
              </a:defRPr>
            </a:lvl1pPr>
          </a:lstStyle>
          <a:p>
            <a:pPr>
              <a:defRPr/>
            </a:pPr>
            <a:r>
              <a:rPr lang="de-DE"/>
              <a:t>30.01.2016</a:t>
            </a:r>
          </a:p>
        </p:txBody>
      </p:sp>
      <p:sp>
        <p:nvSpPr>
          <p:cNvPr id="4" name="Rectangle 59"/>
          <p:cNvSpPr>
            <a:spLocks noGrp="1" noChangeArrowheads="1"/>
          </p:cNvSpPr>
          <p:nvPr>
            <p:ph type="ftr" sz="quarter" idx="11"/>
          </p:nvPr>
        </p:nvSpPr>
        <p:spPr>
          <a:xfrm>
            <a:off x="665164" y="4817269"/>
            <a:ext cx="5043487" cy="211931"/>
          </a:xfrm>
          <a:prstGeom prst="rect">
            <a:avLst/>
          </a:prstGeom>
        </p:spPr>
        <p:txBody>
          <a:bodyPr/>
          <a:lstStyle>
            <a:lvl1pPr algn="l">
              <a:defRPr sz="1200">
                <a:solidFill>
                  <a:srgbClr val="003366"/>
                </a:solidFill>
                <a:latin typeface="+mn-lt"/>
              </a:defRPr>
            </a:lvl1pPr>
          </a:lstStyle>
          <a:p>
            <a:pPr>
              <a:defRPr/>
            </a:pPr>
            <a:r>
              <a:rPr lang="de-DE"/>
              <a:t>Dr. S. Ditz, Psychoonkologie / Psychosomatik Universitäts-Frauenklinik</a:t>
            </a:r>
          </a:p>
        </p:txBody>
      </p:sp>
    </p:spTree>
    <p:extLst>
      <p:ext uri="{BB962C8B-B14F-4D97-AF65-F5344CB8AC3E}">
        <p14:creationId xmlns:p14="http://schemas.microsoft.com/office/powerpoint/2010/main" xmlns="" val="1247662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395536" y="483518"/>
            <a:ext cx="8280920" cy="1101725"/>
          </a:xfrm>
          <a:prstGeom prst="rect">
            <a:avLst/>
          </a:prstGeom>
        </p:spPr>
        <p:txBody>
          <a:bodyPr/>
          <a:lstStyle>
            <a:lvl1pPr algn="l">
              <a:defRPr sz="3200">
                <a:solidFill>
                  <a:srgbClr val="004A6F"/>
                </a:solidFill>
              </a:defRPr>
            </a:lvl1pPr>
          </a:lstStyle>
          <a:p>
            <a:r>
              <a:rPr lang="de-DE" dirty="0"/>
              <a:t>Titelmasterformat durch Klicken bearbeiten</a:t>
            </a:r>
          </a:p>
        </p:txBody>
      </p:sp>
      <p:sp>
        <p:nvSpPr>
          <p:cNvPr id="3" name="Untertitel 2"/>
          <p:cNvSpPr>
            <a:spLocks noGrp="1"/>
          </p:cNvSpPr>
          <p:nvPr>
            <p:ph type="subTitle" idx="1"/>
          </p:nvPr>
        </p:nvSpPr>
        <p:spPr>
          <a:xfrm>
            <a:off x="467544" y="1779662"/>
            <a:ext cx="8208912" cy="2376264"/>
          </a:xfrm>
          <a:prstGeom prst="rect">
            <a:avLst/>
          </a:prstGeom>
        </p:spPr>
        <p:txBody>
          <a:bodyPr/>
          <a:lstStyle>
            <a:lvl1pPr marL="0" indent="0" algn="l">
              <a:buNone/>
              <a:defRPr sz="2400">
                <a:solidFill>
                  <a:srgbClr val="54545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xmlns="" val="3118725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229600" cy="857250"/>
          </a:xfrm>
          <a:prstGeom prst="rect">
            <a:avLst/>
          </a:prstGeom>
        </p:spPr>
        <p:txBody>
          <a:bodyPr/>
          <a:lstStyle>
            <a:lvl1pPr algn="l">
              <a:defRPr sz="3200">
                <a:solidFill>
                  <a:srgbClr val="004A6F"/>
                </a:solidFill>
              </a:defRPr>
            </a:lvl1pPr>
          </a:lstStyle>
          <a:p>
            <a:r>
              <a:rPr lang="de-DE" dirty="0"/>
              <a:t>Titelmasterformat durch Klicken bearbeiten</a:t>
            </a:r>
          </a:p>
        </p:txBody>
      </p:sp>
      <p:sp>
        <p:nvSpPr>
          <p:cNvPr id="3" name="Inhaltsplatzhalter 2"/>
          <p:cNvSpPr>
            <a:spLocks noGrp="1"/>
          </p:cNvSpPr>
          <p:nvPr>
            <p:ph idx="1"/>
          </p:nvPr>
        </p:nvSpPr>
        <p:spPr>
          <a:xfrm>
            <a:off x="457200" y="1200151"/>
            <a:ext cx="8229600" cy="30277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xmlns="" val="2772859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5"/>
            <a:ext cx="7772400" cy="1022350"/>
          </a:xfrm>
          <a:prstGeom prst="rect">
            <a:avLst/>
          </a:prstGeom>
        </p:spPr>
        <p:txBody>
          <a:bodyPr anchor="t"/>
          <a:lstStyle>
            <a:lvl1pPr algn="l">
              <a:defRPr sz="3200" b="0" cap="all">
                <a:solidFill>
                  <a:srgbClr val="004A6F"/>
                </a:solidFill>
              </a:defRPr>
            </a:lvl1pPr>
          </a:lstStyle>
          <a:p>
            <a:r>
              <a:rPr lang="de-DE" dirty="0"/>
              <a:t>Titelmasterformat durch Klicken bearbeiten</a:t>
            </a:r>
          </a:p>
        </p:txBody>
      </p:sp>
      <p:sp>
        <p:nvSpPr>
          <p:cNvPr id="3" name="Textplatzhalter 2"/>
          <p:cNvSpPr>
            <a:spLocks noGrp="1"/>
          </p:cNvSpPr>
          <p:nvPr>
            <p:ph type="body" idx="1"/>
          </p:nvPr>
        </p:nvSpPr>
        <p:spPr>
          <a:xfrm>
            <a:off x="722313" y="2179638"/>
            <a:ext cx="7772400" cy="1125537"/>
          </a:xfrm>
          <a:prstGeom prst="rect">
            <a:avLst/>
          </a:prstGeom>
        </p:spPr>
        <p:txBody>
          <a:bodyPr anchor="b"/>
          <a:lstStyle>
            <a:lvl1pPr marL="0" indent="0">
              <a:buNone/>
              <a:defRPr sz="2400">
                <a:solidFill>
                  <a:srgbClr val="545455"/>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Textmasterformat bearbeiten</a:t>
            </a:r>
          </a:p>
        </p:txBody>
      </p:sp>
    </p:spTree>
    <p:extLst>
      <p:ext uri="{BB962C8B-B14F-4D97-AF65-F5344CB8AC3E}">
        <p14:creationId xmlns:p14="http://schemas.microsoft.com/office/powerpoint/2010/main" xmlns="" val="3407414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229600" cy="857250"/>
          </a:xfrm>
          <a:prstGeom prst="rect">
            <a:avLst/>
          </a:prstGeom>
        </p:spPr>
        <p:txBody>
          <a:bodyPr/>
          <a:lstStyle>
            <a:lvl1pPr algn="l">
              <a:defRPr sz="3200">
                <a:solidFill>
                  <a:srgbClr val="004A6F"/>
                </a:solidFill>
              </a:defRPr>
            </a:lvl1pPr>
          </a:lstStyle>
          <a:p>
            <a:r>
              <a:rPr lang="de-DE" dirty="0"/>
              <a:t>Titelmasterformat durch Klicken bearbeiten</a:t>
            </a:r>
          </a:p>
        </p:txBody>
      </p:sp>
      <p:sp>
        <p:nvSpPr>
          <p:cNvPr id="3" name="Inhaltsplatzhalter 2"/>
          <p:cNvSpPr>
            <a:spLocks noGrp="1"/>
          </p:cNvSpPr>
          <p:nvPr>
            <p:ph sz="half" idx="1"/>
          </p:nvPr>
        </p:nvSpPr>
        <p:spPr>
          <a:xfrm>
            <a:off x="457200" y="1200151"/>
            <a:ext cx="4038600" cy="30277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200151"/>
            <a:ext cx="4038600" cy="30277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xmlns="" val="232338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229600" cy="857250"/>
          </a:xfrm>
          <a:prstGeom prst="rect">
            <a:avLst/>
          </a:prstGeom>
        </p:spPr>
        <p:txBody>
          <a:bodyPr/>
          <a:lstStyle>
            <a:lvl1pPr algn="l">
              <a:defRPr sz="3200">
                <a:solidFill>
                  <a:srgbClr val="004A6F"/>
                </a:solidFill>
              </a:defRPr>
            </a:lvl1pPr>
          </a:lstStyle>
          <a:p>
            <a:r>
              <a:rPr lang="de-DE" dirty="0"/>
              <a:t>Titelmasterformat durch Klicken bearbeiten</a:t>
            </a:r>
          </a:p>
        </p:txBody>
      </p:sp>
      <p:sp>
        <p:nvSpPr>
          <p:cNvPr id="3" name="Textplatzhalter 2"/>
          <p:cNvSpPr>
            <a:spLocks noGrp="1"/>
          </p:cNvSpPr>
          <p:nvPr>
            <p:ph type="body" idx="1"/>
          </p:nvPr>
        </p:nvSpPr>
        <p:spPr>
          <a:xfrm>
            <a:off x="457200" y="1150938"/>
            <a:ext cx="4040188" cy="481012"/>
          </a:xfrm>
          <a:prstGeom prst="rect">
            <a:avLst/>
          </a:prstGeom>
        </p:spPr>
        <p:txBody>
          <a:bodyPr anchor="b"/>
          <a:lstStyle>
            <a:lvl1pPr marL="0" indent="0">
              <a:buNone/>
              <a:defRPr sz="2400" b="1">
                <a:solidFill>
                  <a:srgbClr val="004A6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1631951"/>
            <a:ext cx="4040188" cy="25959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1600"/>
            </a:lvl6pPr>
            <a:lvl7pPr>
              <a:defRPr sz="1600"/>
            </a:lvl7pPr>
            <a:lvl8pPr>
              <a:defRPr sz="1600"/>
            </a:lvl8pPr>
            <a:lvl9pPr>
              <a:defRPr sz="16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5025" y="1150938"/>
            <a:ext cx="4041775" cy="481012"/>
          </a:xfrm>
          <a:prstGeom prst="rect">
            <a:avLst/>
          </a:prstGeom>
        </p:spPr>
        <p:txBody>
          <a:bodyPr anchor="b"/>
          <a:lstStyle>
            <a:lvl1pPr marL="0" indent="0">
              <a:buNone/>
              <a:defRPr sz="2400" b="1">
                <a:solidFill>
                  <a:srgbClr val="004A6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6" name="Inhaltsplatzhalter 5"/>
          <p:cNvSpPr>
            <a:spLocks noGrp="1"/>
          </p:cNvSpPr>
          <p:nvPr>
            <p:ph sz="quarter" idx="4"/>
          </p:nvPr>
        </p:nvSpPr>
        <p:spPr>
          <a:xfrm>
            <a:off x="4645025" y="1631951"/>
            <a:ext cx="4041775" cy="2595984"/>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1600"/>
            </a:lvl6pPr>
            <a:lvl7pPr>
              <a:defRPr sz="1600"/>
            </a:lvl7pPr>
            <a:lvl8pPr>
              <a:defRPr sz="1600"/>
            </a:lvl8pPr>
            <a:lvl9pPr>
              <a:defRPr sz="16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xmlns="" val="958720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229600" cy="857250"/>
          </a:xfrm>
          <a:prstGeom prst="rect">
            <a:avLst/>
          </a:prstGeom>
        </p:spPr>
        <p:txBody>
          <a:bodyPr/>
          <a:lstStyle>
            <a:lvl1pPr algn="l">
              <a:defRPr sz="3200">
                <a:solidFill>
                  <a:srgbClr val="004A6F"/>
                </a:solidFill>
              </a:defRPr>
            </a:lvl1pPr>
          </a:lstStyle>
          <a:p>
            <a:r>
              <a:rPr lang="de-DE" dirty="0"/>
              <a:t>Titelmasterformat durch Klicken bearbeiten</a:t>
            </a:r>
          </a:p>
        </p:txBody>
      </p:sp>
    </p:spTree>
    <p:extLst>
      <p:ext uri="{BB962C8B-B14F-4D97-AF65-F5344CB8AC3E}">
        <p14:creationId xmlns:p14="http://schemas.microsoft.com/office/powerpoint/2010/main" xmlns="" val="2863691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81338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04788"/>
            <a:ext cx="3008313" cy="871537"/>
          </a:xfrm>
          <a:prstGeom prst="rect">
            <a:avLst/>
          </a:prstGeom>
        </p:spPr>
        <p:txBody>
          <a:bodyPr anchor="b"/>
          <a:lstStyle>
            <a:lvl1pPr algn="l">
              <a:defRPr sz="2000" b="0">
                <a:solidFill>
                  <a:srgbClr val="004A6F"/>
                </a:solidFill>
              </a:defRPr>
            </a:lvl1pPr>
          </a:lstStyle>
          <a:p>
            <a:r>
              <a:rPr lang="de-DE" dirty="0"/>
              <a:t>Titelmasterformat durch Klicken bearbeiten</a:t>
            </a:r>
          </a:p>
        </p:txBody>
      </p:sp>
      <p:sp>
        <p:nvSpPr>
          <p:cNvPr id="3" name="Inhaltsplatzhalter 2"/>
          <p:cNvSpPr>
            <a:spLocks noGrp="1"/>
          </p:cNvSpPr>
          <p:nvPr>
            <p:ph idx="1"/>
          </p:nvPr>
        </p:nvSpPr>
        <p:spPr>
          <a:xfrm>
            <a:off x="3575050" y="204789"/>
            <a:ext cx="5111750" cy="4023146"/>
          </a:xfrm>
          <a:prstGeom prst="rect">
            <a:avLst/>
          </a:prstGeom>
        </p:spPr>
        <p:txBody>
          <a:bodyPr/>
          <a:lstStyle>
            <a:lvl1pPr>
              <a:defRPr sz="2400">
                <a:solidFill>
                  <a:srgbClr val="545455"/>
                </a:solidFill>
              </a:defRPr>
            </a:lvl1pPr>
            <a:lvl2pPr>
              <a:defRPr sz="2400">
                <a:solidFill>
                  <a:srgbClr val="545455"/>
                </a:solidFill>
              </a:defRPr>
            </a:lvl2pPr>
            <a:lvl3pPr>
              <a:defRPr sz="2400">
                <a:solidFill>
                  <a:srgbClr val="545455"/>
                </a:solidFill>
              </a:defRPr>
            </a:lvl3pPr>
            <a:lvl4pPr>
              <a:defRPr sz="2400">
                <a:solidFill>
                  <a:srgbClr val="545455"/>
                </a:solidFill>
              </a:defRPr>
            </a:lvl4pPr>
            <a:lvl5pPr>
              <a:defRPr sz="2400">
                <a:solidFill>
                  <a:srgbClr val="545455"/>
                </a:solidFill>
              </a:defRPr>
            </a:lvl5pPr>
            <a:lvl6pPr>
              <a:defRPr sz="2000"/>
            </a:lvl6pPr>
            <a:lvl7pPr>
              <a:defRPr sz="2000"/>
            </a:lvl7pPr>
            <a:lvl8pPr>
              <a:defRPr sz="2000"/>
            </a:lvl8pPr>
            <a:lvl9pPr>
              <a:defRPr sz="20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457200" y="1076325"/>
            <a:ext cx="3008313" cy="3151609"/>
          </a:xfrm>
          <a:prstGeom prst="rect">
            <a:avLst/>
          </a:prstGeom>
        </p:spPr>
        <p:txBody>
          <a:bodyPr/>
          <a:lstStyle>
            <a:lvl1pPr marL="0" indent="0">
              <a:buNone/>
              <a:defRPr sz="1400">
                <a:solidFill>
                  <a:srgbClr val="545455"/>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Textmasterformat bearbeiten</a:t>
            </a:r>
          </a:p>
        </p:txBody>
      </p:sp>
    </p:spTree>
    <p:extLst>
      <p:ext uri="{BB962C8B-B14F-4D97-AF65-F5344CB8AC3E}">
        <p14:creationId xmlns:p14="http://schemas.microsoft.com/office/powerpoint/2010/main" xmlns="" val="3004179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450"/>
          </a:xfrm>
          <a:prstGeom prst="rect">
            <a:avLst/>
          </a:prstGeom>
        </p:spPr>
        <p:txBody>
          <a:bodyPr anchor="b"/>
          <a:lstStyle>
            <a:lvl1pPr algn="l">
              <a:defRPr sz="2000" b="1">
                <a:solidFill>
                  <a:srgbClr val="004A6F"/>
                </a:solidFill>
              </a:defRPr>
            </a:lvl1pPr>
          </a:lstStyle>
          <a:p>
            <a:r>
              <a:rPr lang="de-DE" dirty="0"/>
              <a:t>Titelmasterformat durch Klicken bearbeiten</a:t>
            </a:r>
          </a:p>
        </p:txBody>
      </p:sp>
      <p:sp>
        <p:nvSpPr>
          <p:cNvPr id="3" name="Bildplatzhalter 2"/>
          <p:cNvSpPr>
            <a:spLocks noGrp="1"/>
          </p:cNvSpPr>
          <p:nvPr>
            <p:ph type="pic" idx="1"/>
          </p:nvPr>
        </p:nvSpPr>
        <p:spPr>
          <a:xfrm>
            <a:off x="1792288" y="460375"/>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1792288" y="4025900"/>
            <a:ext cx="5486400" cy="603250"/>
          </a:xfrm>
          <a:prstGeom prst="rect">
            <a:avLst/>
          </a:prstGeom>
        </p:spPr>
        <p:txBody>
          <a:bodyPr/>
          <a:lstStyle>
            <a:lvl1pPr marL="0" indent="0">
              <a:buNone/>
              <a:defRPr sz="1400">
                <a:solidFill>
                  <a:srgbClr val="545455"/>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Textmasterformat bearbeiten</a:t>
            </a:r>
          </a:p>
        </p:txBody>
      </p:sp>
    </p:spTree>
    <p:extLst>
      <p:ext uri="{BB962C8B-B14F-4D97-AF65-F5344CB8AC3E}">
        <p14:creationId xmlns:p14="http://schemas.microsoft.com/office/powerpoint/2010/main" xmlns="" val="5105924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1.pn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0589991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2" descr="\\fsa04\add03\UKOM-Jobserver\Jobserver\UKOM\171106UKOM_Logo_Akronym_UKHD_MFHD_Relaunch\171025Akronym_UKHD_positiv_negativ_CMYK_RGB_sw\171025Akronym_UKHD_positiv_rgb\171025Akronym_UKHD_positiv_rgb.png"/>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8377200" y="4298400"/>
            <a:ext cx="509078" cy="72000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9" name="Gerade Verbindung 8"/>
          <p:cNvCxnSpPr/>
          <p:nvPr/>
        </p:nvCxnSpPr>
        <p:spPr>
          <a:xfrm>
            <a:off x="540000" y="4659982"/>
            <a:ext cx="7524000" cy="0"/>
          </a:xfrm>
          <a:prstGeom prst="line">
            <a:avLst/>
          </a:prstGeom>
          <a:ln>
            <a:solidFill>
              <a:srgbClr val="004A6F"/>
            </a:solidFill>
          </a:ln>
        </p:spPr>
        <p:style>
          <a:lnRef idx="1">
            <a:schemeClr val="accent1"/>
          </a:lnRef>
          <a:fillRef idx="0">
            <a:schemeClr val="accent1"/>
          </a:fillRef>
          <a:effectRef idx="0">
            <a:schemeClr val="accent1"/>
          </a:effectRef>
          <a:fontRef idx="minor">
            <a:schemeClr val="tx1"/>
          </a:fontRef>
        </p:style>
      </p:cxnSp>
      <p:sp>
        <p:nvSpPr>
          <p:cNvPr id="2" name="Fußzeilenplatzhalter 1"/>
          <p:cNvSpPr>
            <a:spLocks noGrp="1"/>
          </p:cNvSpPr>
          <p:nvPr>
            <p:ph type="ftr" sz="quarter" idx="3"/>
          </p:nvPr>
        </p:nvSpPr>
        <p:spPr>
          <a:xfrm>
            <a:off x="3059832" y="4773449"/>
            <a:ext cx="3240360" cy="244951"/>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dirty="0"/>
              <a:t>Universitätsklinikum Heidelberg 25.Januar </a:t>
            </a:r>
            <a:r>
              <a:rPr lang="de-DE" dirty="0" err="1"/>
              <a:t>S.Ditz</a:t>
            </a:r>
            <a:endParaRPr lang="de-DE" dirty="0"/>
          </a:p>
        </p:txBody>
      </p:sp>
    </p:spTree>
    <p:extLst>
      <p:ext uri="{BB962C8B-B14F-4D97-AF65-F5344CB8AC3E}">
        <p14:creationId xmlns:p14="http://schemas.microsoft.com/office/powerpoint/2010/main" xmlns="" val="2615777483"/>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hyperlink" Target="https://www.ncbi.nlm.nih.gov/pubmed/?term=Krey%20L%5bAuthor%5d&amp;cauthor=true&amp;cauthor_uid=21424818" TargetMode="External"/><Relationship Id="rId3" Type="http://schemas.openxmlformats.org/officeDocument/2006/relationships/image" Target="../media/image24.tiff"/><Relationship Id="rId7" Type="http://schemas.openxmlformats.org/officeDocument/2006/relationships/hyperlink" Target="https://www.ncbi.nlm.nih.gov/pubmed/?term=Grifo%20J%5bAuthor%5d&amp;cauthor=true&amp;cauthor_uid=21424818"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s://www.ncbi.nlm.nih.gov/pubmed/?term=Weinerman%20R%5bAuthor%5d&amp;cauthor=true&amp;cauthor_uid=21424818" TargetMode="External"/><Relationship Id="rId5" Type="http://schemas.openxmlformats.org/officeDocument/2006/relationships/hyperlink" Target="https://www.ncbi.nlm.nih.gov/pubmed/?term=Lu%20L%5bAuthor%5d&amp;cauthor=true&amp;cauthor_uid=21424818" TargetMode="External"/><Relationship Id="rId4" Type="http://schemas.openxmlformats.org/officeDocument/2006/relationships/hyperlink" Target="https://www.ncbi.nlm.nih.gov/pubmed/?term=Reh%20AE%5bAuthor%5d&amp;cauthor=true&amp;cauthor_uid=21424818" TargetMode="External"/><Relationship Id="rId9" Type="http://schemas.openxmlformats.org/officeDocument/2006/relationships/hyperlink" Target="https://www.ncbi.nlm.nih.gov/pubmed/?term=Noyes%20N%5bAuthor%5d&amp;cauthor=true&amp;cauthor_uid=21424818"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hyperlink" Target="http://www.awmf.org/uploads/" TargetMode="Externa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21381" y="1707654"/>
            <a:ext cx="9144000" cy="3541500"/>
          </a:xfrm>
          <a:prstGeom prst="rect">
            <a:avLst/>
          </a:prstGeom>
          <a:solidFill>
            <a:srgbClr val="004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rgbClr val="004A6F"/>
                </a:solidFill>
              </a:rPr>
              <a:t>2020</a:t>
            </a:r>
          </a:p>
        </p:txBody>
      </p:sp>
      <p:pic>
        <p:nvPicPr>
          <p:cNvPr id="8" name="Picture 6" descr="\\fsa04\add03\UKOM-Jobserver\Jobserver\UKOM\171106UKOM_Logo_Akronym_UKHD_MFHD_Relaunch\171025Akronym_UKHD_positiv_negativ_CMYK_RGB_sw\171025Akronym_UKHD_negativ\171025Akronym_UKHD_negativ.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49898" y="4302428"/>
            <a:ext cx="509100" cy="720000"/>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hteck 11"/>
          <p:cNvSpPr/>
          <p:nvPr/>
        </p:nvSpPr>
        <p:spPr>
          <a:xfrm>
            <a:off x="251520" y="252000"/>
            <a:ext cx="1656000" cy="1656000"/>
          </a:xfrm>
          <a:prstGeom prst="rect">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p:cNvSpPr txBox="1"/>
          <p:nvPr/>
        </p:nvSpPr>
        <p:spPr>
          <a:xfrm>
            <a:off x="1115616" y="4293096"/>
            <a:ext cx="6984776" cy="369332"/>
          </a:xfrm>
          <a:prstGeom prst="rect">
            <a:avLst/>
          </a:prstGeom>
          <a:noFill/>
        </p:spPr>
        <p:txBody>
          <a:bodyPr wrap="square" rtlCol="0">
            <a:spAutoFit/>
          </a:bodyPr>
          <a:lstStyle/>
          <a:p>
            <a:endParaRPr lang="de-DE" dirty="0"/>
          </a:p>
        </p:txBody>
      </p:sp>
      <p:sp>
        <p:nvSpPr>
          <p:cNvPr id="15" name="Textfeld 14"/>
          <p:cNvSpPr txBox="1"/>
          <p:nvPr/>
        </p:nvSpPr>
        <p:spPr>
          <a:xfrm>
            <a:off x="3203848" y="3372750"/>
            <a:ext cx="6563912" cy="1661993"/>
          </a:xfrm>
          <a:prstGeom prst="rect">
            <a:avLst/>
          </a:prstGeom>
          <a:noFill/>
        </p:spPr>
        <p:txBody>
          <a:bodyPr wrap="square" lIns="0" tIns="0" rIns="0" bIns="0" rtlCol="0">
            <a:spAutoFit/>
          </a:bodyPr>
          <a:lstStyle/>
          <a:p>
            <a:r>
              <a:rPr lang="de-DE" altLang="de-DE" dirty="0">
                <a:solidFill>
                  <a:schemeClr val="bg1"/>
                </a:solidFill>
              </a:rPr>
              <a:t>Dr. med. Susanne Ditz</a:t>
            </a:r>
          </a:p>
          <a:p>
            <a:r>
              <a:rPr lang="de-DE" altLang="de-DE" dirty="0">
                <a:solidFill>
                  <a:schemeClr val="bg1"/>
                </a:solidFill>
              </a:rPr>
              <a:t>Klinik für Allgemeine Innere Medizin und Psychosomatik</a:t>
            </a:r>
          </a:p>
          <a:p>
            <a:r>
              <a:rPr lang="de-DE" altLang="de-DE" dirty="0">
                <a:solidFill>
                  <a:schemeClr val="bg1"/>
                </a:solidFill>
              </a:rPr>
              <a:t>Im </a:t>
            </a:r>
            <a:r>
              <a:rPr lang="de-DE" altLang="de-DE" dirty="0" err="1">
                <a:solidFill>
                  <a:schemeClr val="bg1"/>
                </a:solidFill>
              </a:rPr>
              <a:t>Neuenheimer</a:t>
            </a:r>
            <a:r>
              <a:rPr lang="de-DE" altLang="de-DE" dirty="0">
                <a:solidFill>
                  <a:schemeClr val="bg1"/>
                </a:solidFill>
              </a:rPr>
              <a:t> Feld 410</a:t>
            </a:r>
          </a:p>
          <a:p>
            <a:r>
              <a:rPr lang="de-DE" altLang="de-DE" dirty="0">
                <a:solidFill>
                  <a:schemeClr val="bg1"/>
                </a:solidFill>
              </a:rPr>
              <a:t>69120 Heidelberg</a:t>
            </a:r>
          </a:p>
          <a:p>
            <a:r>
              <a:rPr lang="de-DE" altLang="de-DE" dirty="0">
                <a:solidFill>
                  <a:srgbClr val="00B0F0"/>
                </a:solidFill>
              </a:rPr>
              <a:t>susanne.ditz@med.uni-heidelberg.de</a:t>
            </a:r>
          </a:p>
          <a:p>
            <a:r>
              <a:rPr lang="de-DE" altLang="de-DE" dirty="0"/>
              <a:t> </a:t>
            </a:r>
          </a:p>
        </p:txBody>
      </p:sp>
      <p:sp>
        <p:nvSpPr>
          <p:cNvPr id="17" name="Textfeld 16"/>
          <p:cNvSpPr txBox="1"/>
          <p:nvPr/>
        </p:nvSpPr>
        <p:spPr>
          <a:xfrm>
            <a:off x="1043608" y="1923678"/>
            <a:ext cx="7560840" cy="1107996"/>
          </a:xfrm>
          <a:prstGeom prst="rect">
            <a:avLst/>
          </a:prstGeom>
          <a:noFill/>
        </p:spPr>
        <p:txBody>
          <a:bodyPr wrap="square" lIns="0" tIns="0" rIns="0" bIns="0" rtlCol="0">
            <a:spAutoFit/>
          </a:bodyPr>
          <a:lstStyle/>
          <a:p>
            <a:pPr algn="ctr"/>
            <a:r>
              <a:rPr lang="de-DE" sz="3200" dirty="0">
                <a:solidFill>
                  <a:schemeClr val="bg1"/>
                </a:solidFill>
              </a:rPr>
              <a:t>Lebensqualität von jungen Patientinnen nach </a:t>
            </a:r>
            <a:r>
              <a:rPr lang="de-DE" sz="3200" dirty="0" err="1">
                <a:solidFill>
                  <a:schemeClr val="bg1"/>
                </a:solidFill>
              </a:rPr>
              <a:t>Mammakarzinom</a:t>
            </a:r>
            <a:r>
              <a:rPr lang="de-DE" altLang="de-DE" sz="4000" dirty="0">
                <a:solidFill>
                  <a:schemeClr val="bg1"/>
                </a:solidFill>
              </a:rPr>
              <a:t>    </a:t>
            </a:r>
            <a:endParaRPr lang="de-DE" sz="4000" dirty="0">
              <a:solidFill>
                <a:schemeClr val="bg1"/>
              </a:solidFill>
            </a:endParaRPr>
          </a:p>
        </p:txBody>
      </p:sp>
      <p:pic>
        <p:nvPicPr>
          <p:cNvPr id="10" name="Picture 3" descr="\\fsa04\add03\UKOM-Jobserver\Jobserver\UKOM\171106UKOM_Logo_Akronym_UKHD_MFHD_Relaunch\171029Logo_UKHD_dt\171029Logo_UKHD_dt_positiv_negativ_CMYK_RGB_sw\171029Logo_UKHD_dt_positiv_RGB\171029Logo_UKHD_dt_positiv_RGB.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8000" y="277200"/>
            <a:ext cx="1609200" cy="1609200"/>
          </a:xfrm>
          <a:prstGeom prst="rect">
            <a:avLst/>
          </a:prstGeom>
          <a:noFill/>
          <a:extLst>
            <a:ext uri="{909E8E84-426E-40DD-AFC4-6F175D3DCCD1}">
              <a14:hiddenFill xmlns:a14="http://schemas.microsoft.com/office/drawing/2010/main" xmlns="">
                <a:solidFill>
                  <a:srgbClr val="FFFFFF"/>
                </a:solidFill>
              </a14:hiddenFill>
            </a:ext>
          </a:extLst>
        </p:spPr>
      </p:pic>
      <p:pic>
        <p:nvPicPr>
          <p:cNvPr id="108545" name="Picture 1" descr="I:\Ditz\Documents\01_SUSIQ\03_Kongresse\00_2020\2020 Stuttgart\Logo.jpg"/>
          <p:cNvPicPr>
            <a:picLocks noChangeAspect="1" noChangeArrowheads="1"/>
          </p:cNvPicPr>
          <p:nvPr/>
        </p:nvPicPr>
        <p:blipFill>
          <a:blip r:embed="rId4" cstate="print"/>
          <a:srcRect/>
          <a:stretch>
            <a:fillRect/>
          </a:stretch>
        </p:blipFill>
        <p:spPr bwMode="auto">
          <a:xfrm>
            <a:off x="6113463" y="0"/>
            <a:ext cx="3030537" cy="1500187"/>
          </a:xfrm>
          <a:prstGeom prst="rect">
            <a:avLst/>
          </a:prstGeom>
          <a:noFill/>
        </p:spPr>
      </p:pic>
      <p:sp>
        <p:nvSpPr>
          <p:cNvPr id="2" name="Rechteck 1"/>
          <p:cNvSpPr/>
          <p:nvPr/>
        </p:nvSpPr>
        <p:spPr>
          <a:xfrm>
            <a:off x="6586633" y="1554346"/>
            <a:ext cx="237566" cy="369332"/>
          </a:xfrm>
          <a:prstGeom prst="rect">
            <a:avLst/>
          </a:prstGeom>
        </p:spPr>
        <p:txBody>
          <a:bodyPr wrap="none">
            <a:spAutoFit/>
          </a:bodyPr>
          <a:lstStyle/>
          <a:p>
            <a:r>
              <a:rPr lang="de-DE" dirty="0"/>
              <a:t> </a:t>
            </a:r>
          </a:p>
        </p:txBody>
      </p:sp>
    </p:spTree>
    <p:extLst>
      <p:ext uri="{BB962C8B-B14F-4D97-AF65-F5344CB8AC3E}">
        <p14:creationId xmlns:p14="http://schemas.microsoft.com/office/powerpoint/2010/main" xmlns="" val="1914569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Agenda</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915566"/>
            <a:ext cx="8229600" cy="3027784"/>
          </a:xfrm>
        </p:spPr>
        <p:txBody>
          <a:bodyPr/>
          <a:lstStyle/>
          <a:p>
            <a:r>
              <a:rPr lang="de-DE" sz="2000" dirty="0"/>
              <a:t>Inzidenzen Mammakarzinom</a:t>
            </a:r>
          </a:p>
          <a:p>
            <a:r>
              <a:rPr lang="de-DE" sz="2000" dirty="0"/>
              <a:t>Probleme und Ängste nach Diagnosestellung</a:t>
            </a:r>
          </a:p>
          <a:p>
            <a:r>
              <a:rPr lang="de-DE" sz="2000" dirty="0"/>
              <a:t>Was ist Lebensqualität? </a:t>
            </a:r>
          </a:p>
          <a:p>
            <a:r>
              <a:rPr lang="de-DE" sz="2000" dirty="0"/>
              <a:t>Langfristige Probleme (5 Jahre nach Diagnosestellung)</a:t>
            </a:r>
          </a:p>
          <a:p>
            <a:r>
              <a:rPr lang="de-DE" sz="2000" dirty="0" err="1"/>
              <a:t>Progredienzangst</a:t>
            </a:r>
            <a:endParaRPr lang="de-DE" sz="2000" dirty="0"/>
          </a:p>
          <a:p>
            <a:r>
              <a:rPr lang="de-DE" sz="2000" dirty="0"/>
              <a:t>Depression</a:t>
            </a:r>
          </a:p>
          <a:p>
            <a:r>
              <a:rPr lang="de-DE" sz="2000" dirty="0"/>
              <a:t>Fertilitätserhalt</a:t>
            </a:r>
          </a:p>
          <a:p>
            <a:r>
              <a:rPr lang="de-DE" sz="2000" dirty="0"/>
              <a:t>Sexualität</a:t>
            </a:r>
          </a:p>
          <a:p>
            <a:r>
              <a:rPr lang="de-DE" sz="2000" dirty="0"/>
              <a:t>Zusammenfassung</a:t>
            </a:r>
          </a:p>
          <a:p>
            <a:endParaRPr lang="de-DE" dirty="0"/>
          </a:p>
        </p:txBody>
      </p:sp>
    </p:spTree>
    <p:extLst>
      <p:ext uri="{BB962C8B-B14F-4D97-AF65-F5344CB8AC3E}">
        <p14:creationId xmlns:p14="http://schemas.microsoft.com/office/powerpoint/2010/main" xmlns="" val="50479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a:xfrm>
            <a:off x="457200" y="206375"/>
            <a:ext cx="8229600" cy="857250"/>
          </a:xfrm>
        </p:spPr>
        <p:txBody>
          <a:bodyPr/>
          <a:lstStyle/>
          <a:p>
            <a:r>
              <a:rPr lang="de-DE" dirty="0"/>
              <a:t>Hintergrund </a:t>
            </a:r>
            <a:r>
              <a:rPr lang="de-DE" sz="2400" dirty="0"/>
              <a:t>-Inzidenzen Deutschland, Mammakarzinom- </a:t>
            </a:r>
            <a:endParaRPr lang="de-DE" dirty="0"/>
          </a:p>
        </p:txBody>
      </p:sp>
      <p:pic>
        <p:nvPicPr>
          <p:cNvPr id="4" name="Inhaltsplatzhalter 4">
            <a:extLst>
              <a:ext uri="{FF2B5EF4-FFF2-40B4-BE49-F238E27FC236}">
                <a16:creationId xmlns:a16="http://schemas.microsoft.com/office/drawing/2014/main" xmlns="" id="{6304596C-AA4A-BF4E-BF36-8DF31B19B634}"/>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a:xfrm>
            <a:off x="522912" y="915566"/>
            <a:ext cx="4914349" cy="3312368"/>
          </a:xfrm>
          <a:prstGeom prst="rect">
            <a:avLst/>
          </a:prstGeom>
        </p:spPr>
      </p:pic>
      <p:graphicFrame>
        <p:nvGraphicFramePr>
          <p:cNvPr id="5" name="Tabelle 4">
            <a:extLst>
              <a:ext uri="{FF2B5EF4-FFF2-40B4-BE49-F238E27FC236}">
                <a16:creationId xmlns:a16="http://schemas.microsoft.com/office/drawing/2014/main" xmlns="" id="{074F5E0E-D03B-3345-8005-865882A02006}"/>
              </a:ext>
            </a:extLst>
          </p:cNvPr>
          <p:cNvGraphicFramePr>
            <a:graphicFrameLocks noGrp="1"/>
          </p:cNvGraphicFramePr>
          <p:nvPr/>
        </p:nvGraphicFramePr>
        <p:xfrm>
          <a:off x="6156176" y="1347614"/>
          <a:ext cx="1903934" cy="2847968"/>
        </p:xfrm>
        <a:graphic>
          <a:graphicData uri="http://schemas.openxmlformats.org/drawingml/2006/table">
            <a:tbl>
              <a:tblPr/>
              <a:tblGrid>
                <a:gridCol w="681211">
                  <a:extLst>
                    <a:ext uri="{9D8B030D-6E8A-4147-A177-3AD203B41FA5}">
                      <a16:colId xmlns:a16="http://schemas.microsoft.com/office/drawing/2014/main" xmlns="" val="20000"/>
                    </a:ext>
                  </a:extLst>
                </a:gridCol>
                <a:gridCol w="1222723">
                  <a:extLst>
                    <a:ext uri="{9D8B030D-6E8A-4147-A177-3AD203B41FA5}">
                      <a16:colId xmlns:a16="http://schemas.microsoft.com/office/drawing/2014/main" xmlns="" val="20002"/>
                    </a:ext>
                  </a:extLst>
                </a:gridCol>
              </a:tblGrid>
              <a:tr h="355996">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de-DE" altLang="de-DE" sz="1200" b="1" i="0" u="none" strike="noStrike" cap="none" normalizeH="0" baseline="0">
                          <a:ln>
                            <a:noFill/>
                          </a:ln>
                          <a:solidFill>
                            <a:schemeClr val="bg1"/>
                          </a:solidFill>
                          <a:effectLst/>
                          <a:latin typeface="Arial" panose="020B0604020202020204" pitchFamily="34" charset="0"/>
                          <a:ea typeface="MS PGothic" panose="020B0600070205080204" pitchFamily="34" charset="-128"/>
                        </a:rPr>
                        <a:t>Alter</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1" i="0" u="none" strike="noStrike" cap="none" normalizeH="0" baseline="0" dirty="0">
                          <a:ln>
                            <a:noFill/>
                          </a:ln>
                          <a:solidFill>
                            <a:schemeClr val="bg1"/>
                          </a:solidFill>
                          <a:effectLst/>
                          <a:latin typeface="Arial" panose="020B0604020202020204" pitchFamily="34" charset="0"/>
                          <a:ea typeface="MS PGothic" panose="020B0600070205080204" pitchFamily="34" charset="-128"/>
                        </a:rPr>
                        <a:t>2012</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355996">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1" i="0" u="none" strike="noStrike" cap="none" normalizeH="0" baseline="0" dirty="0">
                          <a:ln>
                            <a:noFill/>
                          </a:ln>
                          <a:solidFill>
                            <a:schemeClr val="bg1"/>
                          </a:solidFill>
                          <a:effectLst/>
                          <a:latin typeface="Arial" panose="020B0604020202020204" pitchFamily="34" charset="0"/>
                          <a:ea typeface="MS PGothic" panose="020B0600070205080204" pitchFamily="34" charset="-128"/>
                        </a:rPr>
                        <a:t>&lt; 35</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0" i="0" u="none" strike="noStrike" cap="none" normalizeH="0" baseline="0">
                          <a:ln>
                            <a:noFill/>
                          </a:ln>
                          <a:solidFill>
                            <a:srgbClr val="3C8C93"/>
                          </a:solidFill>
                          <a:effectLst/>
                          <a:latin typeface="Arial" panose="020B0604020202020204" pitchFamily="34" charset="0"/>
                          <a:ea typeface="MS PGothic" panose="020B0600070205080204" pitchFamily="34" charset="-128"/>
                        </a:rPr>
                        <a:t>1 063</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0001"/>
                  </a:ext>
                </a:extLst>
              </a:tr>
              <a:tr h="355996">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1" i="0" u="none" strike="noStrike" cap="none" normalizeH="0" baseline="0" dirty="0">
                          <a:ln>
                            <a:noFill/>
                          </a:ln>
                          <a:solidFill>
                            <a:schemeClr val="bg1"/>
                          </a:solidFill>
                          <a:effectLst/>
                          <a:latin typeface="Arial" panose="020B0604020202020204" pitchFamily="34" charset="0"/>
                          <a:ea typeface="MS PGothic" panose="020B0600070205080204" pitchFamily="34" charset="-128"/>
                        </a:rPr>
                        <a:t>35 - 39</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0" i="0" u="none" strike="noStrike" cap="none" normalizeH="0" baseline="0">
                          <a:ln>
                            <a:noFill/>
                          </a:ln>
                          <a:solidFill>
                            <a:srgbClr val="3C8C93"/>
                          </a:solidFill>
                          <a:effectLst/>
                          <a:latin typeface="Arial" panose="020B0604020202020204" pitchFamily="34" charset="0"/>
                          <a:ea typeface="MS PGothic" panose="020B0600070205080204" pitchFamily="34" charset="-128"/>
                        </a:rPr>
                        <a:t>1 399</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xmlns="" val="10002"/>
                  </a:ext>
                </a:extLst>
              </a:tr>
              <a:tr h="355996">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1" i="0" u="none" strike="noStrike" cap="none" normalizeH="0" baseline="0" dirty="0">
                          <a:ln>
                            <a:noFill/>
                          </a:ln>
                          <a:solidFill>
                            <a:schemeClr val="bg1"/>
                          </a:solidFill>
                          <a:effectLst/>
                          <a:latin typeface="Arial" panose="020B0604020202020204" pitchFamily="34" charset="0"/>
                          <a:ea typeface="MS PGothic" panose="020B0600070205080204" pitchFamily="34" charset="-128"/>
                        </a:rPr>
                        <a:t>&lt; 40</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3C8C93"/>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1" i="0" u="none" strike="noStrike" cap="none" normalizeH="0" baseline="0" dirty="0">
                          <a:ln>
                            <a:noFill/>
                          </a:ln>
                          <a:solidFill>
                            <a:srgbClr val="3C8C93"/>
                          </a:solidFill>
                          <a:effectLst/>
                          <a:latin typeface="Arial" panose="020B0604020202020204" pitchFamily="34" charset="0"/>
                          <a:ea typeface="MS PGothic" panose="020B0600070205080204" pitchFamily="34" charset="-128"/>
                        </a:rPr>
                        <a:t>2 462</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3C8C93"/>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0003"/>
                  </a:ext>
                </a:extLst>
              </a:tr>
              <a:tr h="355996">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1" i="0" u="none" strike="noStrike" cap="none" normalizeH="0" baseline="0" dirty="0">
                          <a:ln>
                            <a:noFill/>
                          </a:ln>
                          <a:solidFill>
                            <a:schemeClr val="bg1"/>
                          </a:solidFill>
                          <a:effectLst/>
                          <a:latin typeface="Arial" panose="020B0604020202020204" pitchFamily="34" charset="0"/>
                          <a:ea typeface="MS PGothic" panose="020B0600070205080204" pitchFamily="34" charset="-128"/>
                        </a:rPr>
                        <a:t>≥ 40</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3C8C9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0" i="0" u="none" strike="noStrike" cap="none" normalizeH="0" baseline="0">
                          <a:ln>
                            <a:noFill/>
                          </a:ln>
                          <a:solidFill>
                            <a:srgbClr val="3C8C93"/>
                          </a:solidFill>
                          <a:effectLst/>
                          <a:latin typeface="Arial" panose="020B0604020202020204" pitchFamily="34" charset="0"/>
                          <a:ea typeface="MS PGothic" panose="020B0600070205080204" pitchFamily="34" charset="-128"/>
                        </a:rPr>
                        <a:t>67 084</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3C8C93"/>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xmlns="" val="10004"/>
                  </a:ext>
                </a:extLst>
              </a:tr>
              <a:tr h="355996">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1" i="0" u="none" strike="noStrike" cap="none" normalizeH="0" baseline="0" dirty="0">
                          <a:ln>
                            <a:noFill/>
                          </a:ln>
                          <a:solidFill>
                            <a:schemeClr val="bg1"/>
                          </a:solidFill>
                          <a:effectLst/>
                          <a:latin typeface="Arial" panose="020B0604020202020204" pitchFamily="34" charset="0"/>
                          <a:ea typeface="MS PGothic" panose="020B0600070205080204" pitchFamily="34" charset="-128"/>
                        </a:rPr>
                        <a:t>gesamt</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2D178B"/>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0" i="0" u="none" strike="noStrike" cap="none" normalizeH="0" baseline="0">
                          <a:ln>
                            <a:noFill/>
                          </a:ln>
                          <a:solidFill>
                            <a:srgbClr val="3C8C93"/>
                          </a:solidFill>
                          <a:effectLst/>
                          <a:latin typeface="Arial" panose="020B0604020202020204" pitchFamily="34" charset="0"/>
                          <a:ea typeface="MS PGothic" panose="020B0600070205080204" pitchFamily="34" charset="-128"/>
                        </a:rPr>
                        <a:t>69 546</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2D178B"/>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0005"/>
                  </a:ext>
                </a:extLst>
              </a:tr>
              <a:tr h="355996">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1" i="0" u="none" strike="noStrike" cap="none" normalizeH="0" baseline="0" dirty="0">
                          <a:ln>
                            <a:noFill/>
                          </a:ln>
                          <a:solidFill>
                            <a:schemeClr val="bg1"/>
                          </a:solidFill>
                          <a:effectLst/>
                          <a:latin typeface="Arial" panose="020B0604020202020204" pitchFamily="34" charset="0"/>
                          <a:ea typeface="MS PGothic" panose="020B0600070205080204" pitchFamily="34" charset="-128"/>
                        </a:rPr>
                        <a:t>% &lt; 35</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2D178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0" i="0" u="none" strike="noStrike" cap="none" normalizeH="0" baseline="0">
                          <a:ln>
                            <a:noFill/>
                          </a:ln>
                          <a:solidFill>
                            <a:srgbClr val="3C8C93"/>
                          </a:solidFill>
                          <a:effectLst/>
                          <a:latin typeface="Arial" panose="020B0604020202020204" pitchFamily="34" charset="0"/>
                          <a:ea typeface="MS PGothic" panose="020B0600070205080204" pitchFamily="34" charset="-128"/>
                        </a:rPr>
                        <a:t>1.53 %</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rgbClr val="2D178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xmlns="" val="10006"/>
                  </a:ext>
                </a:extLst>
              </a:tr>
              <a:tr h="355996">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1" i="0" u="none" strike="noStrike" cap="none" normalizeH="0" baseline="0" dirty="0">
                          <a:ln>
                            <a:noFill/>
                          </a:ln>
                          <a:solidFill>
                            <a:schemeClr val="bg1"/>
                          </a:solidFill>
                          <a:effectLst/>
                          <a:latin typeface="Arial" panose="020B0604020202020204" pitchFamily="34" charset="0"/>
                          <a:ea typeface="MS PGothic" panose="020B0600070205080204" pitchFamily="34" charset="-128"/>
                        </a:rPr>
                        <a:t>% &lt; 40</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a:spcBef>
                          <a:spcPct val="20000"/>
                        </a:spcBef>
                        <a:defRPr sz="2800">
                          <a:solidFill>
                            <a:srgbClr val="003366"/>
                          </a:solidFill>
                          <a:latin typeface="Arial" panose="020B0604020202020204" pitchFamily="34" charset="0"/>
                          <a:ea typeface="MS PGothic" panose="020B0600070205080204" pitchFamily="34" charset="-128"/>
                        </a:defRPr>
                      </a:lvl1pPr>
                      <a:lvl2pPr marL="742950" indent="-285750" defTabSz="457200">
                        <a:spcBef>
                          <a:spcPct val="20000"/>
                        </a:spcBef>
                        <a:defRPr sz="2400">
                          <a:solidFill>
                            <a:srgbClr val="003366"/>
                          </a:solidFill>
                          <a:latin typeface="Arial" panose="020B0604020202020204" pitchFamily="34" charset="0"/>
                          <a:ea typeface="MS PGothic" panose="020B0600070205080204" pitchFamily="34" charset="-128"/>
                        </a:defRPr>
                      </a:lvl2pPr>
                      <a:lvl3pPr marL="1143000" indent="-228600" defTabSz="457200">
                        <a:spcBef>
                          <a:spcPct val="20000"/>
                        </a:spcBef>
                        <a:defRPr sz="2000">
                          <a:solidFill>
                            <a:srgbClr val="003366"/>
                          </a:solidFill>
                          <a:latin typeface="Arial" panose="020B0604020202020204" pitchFamily="34" charset="0"/>
                          <a:ea typeface="MS PGothic" panose="020B0600070205080204" pitchFamily="34" charset="-128"/>
                        </a:defRPr>
                      </a:lvl3pPr>
                      <a:lvl4pPr marL="1600200" indent="-228600" defTabSz="457200">
                        <a:spcBef>
                          <a:spcPct val="20000"/>
                        </a:spcBef>
                        <a:defRPr>
                          <a:solidFill>
                            <a:srgbClr val="003366"/>
                          </a:solidFill>
                          <a:latin typeface="Arial" panose="020B0604020202020204" pitchFamily="34" charset="0"/>
                          <a:ea typeface="MS PGothic" panose="020B0600070205080204" pitchFamily="34" charset="-128"/>
                        </a:defRPr>
                      </a:lvl4pPr>
                      <a:lvl5pPr marL="2057400" indent="-228600" defTabSz="457200">
                        <a:spcBef>
                          <a:spcPct val="20000"/>
                        </a:spcBef>
                        <a:defRPr>
                          <a:solidFill>
                            <a:srgbClr val="003366"/>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defRPr>
                          <a:solidFill>
                            <a:srgbClr val="003366"/>
                          </a:solidFill>
                          <a:latin typeface="Arial" panose="020B0604020202020204" pitchFamily="34" charset="0"/>
                          <a:ea typeface="MS PGothic"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altLang="de-DE" sz="1200" b="1" i="0" u="none" strike="noStrike" cap="none" normalizeH="0" baseline="0" dirty="0">
                          <a:ln>
                            <a:noFill/>
                          </a:ln>
                          <a:solidFill>
                            <a:srgbClr val="3C8C93"/>
                          </a:solidFill>
                          <a:effectLst/>
                          <a:latin typeface="Arial" panose="020B0604020202020204" pitchFamily="34" charset="0"/>
                          <a:ea typeface="MS PGothic" panose="020B0600070205080204" pitchFamily="34" charset="-128"/>
                        </a:rPr>
                        <a:t>3.54 %</a:t>
                      </a:r>
                    </a:p>
                  </a:txBody>
                  <a:tcPr marL="57818" marR="57818" marT="28905" marB="2890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xmlns="" val="10007"/>
                  </a:ext>
                </a:extLst>
              </a:tr>
            </a:tbl>
          </a:graphicData>
        </a:graphic>
      </p:graphicFrame>
      <p:sp>
        <p:nvSpPr>
          <p:cNvPr id="6" name="Textfeld 5">
            <a:extLst>
              <a:ext uri="{FF2B5EF4-FFF2-40B4-BE49-F238E27FC236}">
                <a16:creationId xmlns:a16="http://schemas.microsoft.com/office/drawing/2014/main" xmlns="" id="{CCC9466D-EB3B-3549-9709-8E468341014E}"/>
              </a:ext>
            </a:extLst>
          </p:cNvPr>
          <p:cNvSpPr txBox="1">
            <a:spLocks noChangeArrowheads="1"/>
          </p:cNvSpPr>
          <p:nvPr/>
        </p:nvSpPr>
        <p:spPr bwMode="auto">
          <a:xfrm>
            <a:off x="6055421" y="843558"/>
            <a:ext cx="204497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rgbClr val="003366"/>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rgbClr val="003366"/>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rgbClr val="003366"/>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rgbClr val="003366"/>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rgbClr val="003366"/>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rgbClr val="003366"/>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rgbClr val="003366"/>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rgbClr val="003366"/>
                </a:solidFill>
                <a:latin typeface="Arial" panose="020B0604020202020204" pitchFamily="34" charset="0"/>
                <a:ea typeface="MS PGothic" panose="020B0600070205080204" pitchFamily="34" charset="-128"/>
              </a:defRPr>
            </a:lvl9pPr>
          </a:lstStyle>
          <a:p>
            <a:pPr>
              <a:spcBef>
                <a:spcPct val="0"/>
              </a:spcBef>
              <a:buFontTx/>
              <a:buNone/>
            </a:pPr>
            <a:r>
              <a:rPr lang="de-DE" altLang="de-DE" sz="1800" b="1" dirty="0">
                <a:solidFill>
                  <a:schemeClr val="tx1"/>
                </a:solidFill>
              </a:rPr>
              <a:t>Inzidenz</a:t>
            </a:r>
          </a:p>
        </p:txBody>
      </p:sp>
      <p:sp>
        <p:nvSpPr>
          <p:cNvPr id="7" name="Rechteck 6">
            <a:extLst>
              <a:ext uri="{FF2B5EF4-FFF2-40B4-BE49-F238E27FC236}">
                <a16:creationId xmlns:a16="http://schemas.microsoft.com/office/drawing/2014/main" xmlns="" id="{8B85E9AC-1668-3844-B517-F8B3F37C5DB7}"/>
              </a:ext>
            </a:extLst>
          </p:cNvPr>
          <p:cNvSpPr/>
          <p:nvPr/>
        </p:nvSpPr>
        <p:spPr>
          <a:xfrm>
            <a:off x="6156176" y="2423748"/>
            <a:ext cx="1903934" cy="364026"/>
          </a:xfrm>
          <a:prstGeom prst="rect">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solidFill>
                <a:schemeClr val="tx1"/>
              </a:solidFill>
            </a:endParaRPr>
          </a:p>
        </p:txBody>
      </p:sp>
      <p:sp>
        <p:nvSpPr>
          <p:cNvPr id="9" name="Pfeil nach rechts 8">
            <a:extLst>
              <a:ext uri="{FF2B5EF4-FFF2-40B4-BE49-F238E27FC236}">
                <a16:creationId xmlns:a16="http://schemas.microsoft.com/office/drawing/2014/main" xmlns="" id="{A6D82660-DA65-6B46-8F95-D37E8100A5D0}"/>
              </a:ext>
            </a:extLst>
          </p:cNvPr>
          <p:cNvSpPr/>
          <p:nvPr/>
        </p:nvSpPr>
        <p:spPr>
          <a:xfrm>
            <a:off x="5538324" y="2371553"/>
            <a:ext cx="394807" cy="416221"/>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a:solidFill>
                <a:schemeClr val="tx1"/>
              </a:solidFill>
            </a:endParaRPr>
          </a:p>
        </p:txBody>
      </p:sp>
      <p:sp>
        <p:nvSpPr>
          <p:cNvPr id="16" name="Textfeld 15">
            <a:extLst>
              <a:ext uri="{FF2B5EF4-FFF2-40B4-BE49-F238E27FC236}">
                <a16:creationId xmlns:a16="http://schemas.microsoft.com/office/drawing/2014/main" xmlns="" id="{C609608F-CB6B-0544-987E-9C7070B896DD}"/>
              </a:ext>
            </a:extLst>
          </p:cNvPr>
          <p:cNvSpPr txBox="1"/>
          <p:nvPr/>
        </p:nvSpPr>
        <p:spPr>
          <a:xfrm>
            <a:off x="628800" y="4371950"/>
            <a:ext cx="3655168" cy="307777"/>
          </a:xfrm>
          <a:prstGeom prst="rect">
            <a:avLst/>
          </a:prstGeom>
          <a:noFill/>
        </p:spPr>
        <p:txBody>
          <a:bodyPr wrap="none" rtlCol="0">
            <a:spAutoFit/>
          </a:bodyPr>
          <a:lstStyle/>
          <a:p>
            <a:r>
              <a:rPr lang="de-DE" sz="700" dirty="0"/>
              <a:t>http://</a:t>
            </a:r>
            <a:r>
              <a:rPr lang="de-DE" sz="700" dirty="0" err="1"/>
              <a:t>www.krebsdaten.de</a:t>
            </a:r>
            <a:r>
              <a:rPr lang="de-DE" sz="700" dirty="0"/>
              <a:t>/Krebs/DE/Content/Krebsarten/Brustkrebs/</a:t>
            </a:r>
            <a:r>
              <a:rPr lang="de-DE" sz="700" dirty="0" err="1"/>
              <a:t>brustkrebs_node.html</a:t>
            </a:r>
            <a:endParaRPr lang="de-DE" sz="700" dirty="0"/>
          </a:p>
          <a:p>
            <a:r>
              <a:rPr lang="de-DE" sz="700" dirty="0"/>
              <a:t>http://</a:t>
            </a:r>
            <a:r>
              <a:rPr lang="de-DE" sz="700" dirty="0" err="1"/>
              <a:t>www.krebsdaten.de</a:t>
            </a:r>
            <a:r>
              <a:rPr lang="de-DE" sz="700" dirty="0"/>
              <a:t>/Krebs/DE/Datenbankabfrage/datenbankabfrage_stufe1_node.html</a:t>
            </a:r>
          </a:p>
        </p:txBody>
      </p:sp>
      <p:sp>
        <p:nvSpPr>
          <p:cNvPr id="3" name="Rechteck 2">
            <a:extLst>
              <a:ext uri="{FF2B5EF4-FFF2-40B4-BE49-F238E27FC236}">
                <a16:creationId xmlns:a16="http://schemas.microsoft.com/office/drawing/2014/main" xmlns="" id="{3233A4E0-E02B-43F6-8D4A-0EFF0B37F7DB}"/>
              </a:ext>
            </a:extLst>
          </p:cNvPr>
          <p:cNvSpPr/>
          <p:nvPr/>
        </p:nvSpPr>
        <p:spPr>
          <a:xfrm>
            <a:off x="899592" y="2248585"/>
            <a:ext cx="5958408" cy="369332"/>
          </a:xfrm>
          <a:prstGeom prst="rect">
            <a:avLst/>
          </a:prstGeom>
        </p:spPr>
        <p:txBody>
          <a:bodyPr wrap="square">
            <a:spAutoFit/>
          </a:bodyPr>
          <a:lstStyle/>
          <a:p>
            <a:r>
              <a:rPr lang="de-DE" dirty="0"/>
              <a:t>betrifft knapp 7% unter40 J. </a:t>
            </a:r>
          </a:p>
        </p:txBody>
      </p:sp>
    </p:spTree>
    <p:extLst>
      <p:ext uri="{BB962C8B-B14F-4D97-AF65-F5344CB8AC3E}">
        <p14:creationId xmlns:p14="http://schemas.microsoft.com/office/powerpoint/2010/main" xmlns="" val="232343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0" dirty="0"/>
              <a:t>So jung und schon sterben?!</a:t>
            </a:r>
          </a:p>
        </p:txBody>
      </p:sp>
      <p:sp>
        <p:nvSpPr>
          <p:cNvPr id="4" name="Datumsplatzhalter 3"/>
          <p:cNvSpPr>
            <a:spLocks noGrp="1"/>
          </p:cNvSpPr>
          <p:nvPr>
            <p:ph type="dt" sz="half" idx="4294967295"/>
          </p:nvPr>
        </p:nvSpPr>
        <p:spPr>
          <a:xfrm>
            <a:off x="5787629" y="4829476"/>
            <a:ext cx="788194" cy="199724"/>
          </a:xfrm>
          <a:prstGeom prst="rect">
            <a:avLst/>
          </a:prstGeom>
        </p:spPr>
        <p:txBody>
          <a:bodyPr/>
          <a:lstStyle/>
          <a:p>
            <a:pPr>
              <a:defRPr/>
            </a:pPr>
            <a:endParaRPr lang="de-DE" dirty="0"/>
          </a:p>
        </p:txBody>
      </p:sp>
      <p:sp>
        <p:nvSpPr>
          <p:cNvPr id="5" name="Fußzeilenplatzhalter 4"/>
          <p:cNvSpPr>
            <a:spLocks noGrp="1"/>
          </p:cNvSpPr>
          <p:nvPr>
            <p:ph type="ftr" sz="quarter" idx="4294967295"/>
          </p:nvPr>
        </p:nvSpPr>
        <p:spPr>
          <a:xfrm>
            <a:off x="1663304" y="4817269"/>
            <a:ext cx="3782615" cy="211931"/>
          </a:xfrm>
        </p:spPr>
        <p:txBody>
          <a:bodyPr/>
          <a:lstStyle/>
          <a:p>
            <a:pPr>
              <a:defRPr/>
            </a:pPr>
            <a:endParaRPr lang="de-DE"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131840" y="689338"/>
            <a:ext cx="3979101" cy="24647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91680" y="3579862"/>
            <a:ext cx="2878931" cy="885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7504" y="987574"/>
            <a:ext cx="2880122" cy="20800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639326" y="2728051"/>
            <a:ext cx="3312368" cy="1599497"/>
          </a:xfrm>
          <a:prstGeom prst="rect">
            <a:avLst/>
          </a:prstGeom>
        </p:spPr>
      </p:pic>
      <p:pic>
        <p:nvPicPr>
          <p:cNvPr id="9"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380514" y="0"/>
            <a:ext cx="1763486" cy="12160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 Box 3">
            <a:extLst>
              <a:ext uri="{FF2B5EF4-FFF2-40B4-BE49-F238E27FC236}">
                <a16:creationId xmlns:a16="http://schemas.microsoft.com/office/drawing/2014/main" xmlns="" id="{372745C4-81B2-426E-AA0A-3E79BA151EA3}"/>
              </a:ext>
            </a:extLst>
          </p:cNvPr>
          <p:cNvSpPr txBox="1">
            <a:spLocks noChangeArrowheads="1"/>
          </p:cNvSpPr>
          <p:nvPr/>
        </p:nvSpPr>
        <p:spPr bwMode="auto">
          <a:xfrm>
            <a:off x="1143000" y="1732097"/>
            <a:ext cx="6858000" cy="1679306"/>
          </a:xfrm>
          <a:prstGeom prst="rect">
            <a:avLst/>
          </a:prstGeom>
          <a:solidFill>
            <a:srgbClr val="66CCFF"/>
          </a:solidFill>
          <a:ln>
            <a:noFill/>
          </a:ln>
          <a:effectLst/>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defRPr/>
            </a:pPr>
            <a:r>
              <a:rPr lang="de-DE" sz="2100" dirty="0">
                <a:solidFill>
                  <a:srgbClr val="FFFF00"/>
                </a:solidFill>
                <a:effectLst>
                  <a:outerShdw blurRad="38100" dist="38100" dir="2700000" algn="tl">
                    <a:srgbClr val="000000"/>
                  </a:outerShdw>
                </a:effectLst>
                <a:latin typeface="Tahoma" pitchFamily="34" charset="0"/>
              </a:rPr>
              <a:t>Welche Bedeutung hat Sexualität angesichts der existentiellen Bedrohung durch eine Krebserkrankung</a:t>
            </a:r>
          </a:p>
          <a:p>
            <a:pPr algn="ctr">
              <a:lnSpc>
                <a:spcPct val="125000"/>
              </a:lnSpc>
              <a:defRPr/>
            </a:pPr>
            <a:r>
              <a:rPr lang="de-DE" sz="4050" dirty="0">
                <a:solidFill>
                  <a:srgbClr val="FFFF00"/>
                </a:solidFill>
                <a:effectLst>
                  <a:outerShdw blurRad="38100" dist="38100" dir="2700000" algn="tl">
                    <a:srgbClr val="000000"/>
                  </a:outerShdw>
                </a:effectLst>
                <a:latin typeface="Tahoma" pitchFamily="34" charset="0"/>
              </a:rPr>
              <a:t>?</a:t>
            </a:r>
            <a:endParaRPr lang="de-DE" sz="2100" b="1" dirty="0">
              <a:solidFill>
                <a:srgbClr val="FFFF00"/>
              </a:solidFill>
              <a:effectLst>
                <a:outerShdw blurRad="38100" dist="38100" dir="2700000" algn="tl">
                  <a:srgbClr val="000000"/>
                </a:outerShdw>
              </a:effectLst>
              <a:latin typeface="Tahoma" pitchFamily="34" charset="0"/>
            </a:endParaRPr>
          </a:p>
        </p:txBody>
      </p:sp>
      <p:sp>
        <p:nvSpPr>
          <p:cNvPr id="11" name="Text Box 3">
            <a:extLst>
              <a:ext uri="{FF2B5EF4-FFF2-40B4-BE49-F238E27FC236}">
                <a16:creationId xmlns:a16="http://schemas.microsoft.com/office/drawing/2014/main" xmlns="" id="{FE0BB0F5-6876-4880-A380-68F8574F02C3}"/>
              </a:ext>
            </a:extLst>
          </p:cNvPr>
          <p:cNvSpPr txBox="1">
            <a:spLocks noChangeArrowheads="1"/>
          </p:cNvSpPr>
          <p:nvPr/>
        </p:nvSpPr>
        <p:spPr bwMode="auto">
          <a:xfrm>
            <a:off x="1295400" y="1884497"/>
            <a:ext cx="6858000" cy="1679306"/>
          </a:xfrm>
          <a:prstGeom prst="rect">
            <a:avLst/>
          </a:prstGeom>
          <a:solidFill>
            <a:srgbClr val="66CCFF"/>
          </a:solidFill>
          <a:ln>
            <a:noFill/>
          </a:ln>
          <a:effectLst/>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defRPr/>
            </a:pPr>
            <a:r>
              <a:rPr lang="de-DE" sz="2100" dirty="0">
                <a:solidFill>
                  <a:srgbClr val="FFFF00"/>
                </a:solidFill>
                <a:effectLst>
                  <a:outerShdw blurRad="38100" dist="38100" dir="2700000" algn="tl">
                    <a:srgbClr val="000000"/>
                  </a:outerShdw>
                </a:effectLst>
                <a:latin typeface="Tahoma" pitchFamily="34" charset="0"/>
              </a:rPr>
              <a:t>Welche Bedeutung hat Sexualität angesichts der existentiellen Bedrohung durch eine Krebserkrankung</a:t>
            </a:r>
          </a:p>
          <a:p>
            <a:pPr algn="ctr">
              <a:lnSpc>
                <a:spcPct val="125000"/>
              </a:lnSpc>
              <a:defRPr/>
            </a:pPr>
            <a:r>
              <a:rPr lang="de-DE" sz="4050" dirty="0">
                <a:solidFill>
                  <a:srgbClr val="FFFF00"/>
                </a:solidFill>
                <a:effectLst>
                  <a:outerShdw blurRad="38100" dist="38100" dir="2700000" algn="tl">
                    <a:srgbClr val="000000"/>
                  </a:outerShdw>
                </a:effectLst>
                <a:latin typeface="Tahoma" pitchFamily="34" charset="0"/>
              </a:rPr>
              <a:t>?</a:t>
            </a:r>
            <a:endParaRPr lang="de-DE" sz="2100" b="1" dirty="0">
              <a:solidFill>
                <a:srgbClr val="FFFF00"/>
              </a:solidFill>
              <a:effectLst>
                <a:outerShdw blurRad="38100" dist="38100" dir="2700000" algn="tl">
                  <a:srgbClr val="000000"/>
                </a:outerShdw>
              </a:effectLst>
              <a:latin typeface="Tahoma" pitchFamily="34" charset="0"/>
            </a:endParaRPr>
          </a:p>
        </p:txBody>
      </p:sp>
    </p:spTree>
    <p:extLst>
      <p:ext uri="{BB962C8B-B14F-4D97-AF65-F5344CB8AC3E}">
        <p14:creationId xmlns:p14="http://schemas.microsoft.com/office/powerpoint/2010/main" xmlns="" val="3509625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xmlns="" id="{1E7B7B82-3526-47F0-B6A6-739C9C28A4CC}"/>
              </a:ext>
            </a:extLst>
          </p:cNvPr>
          <p:cNvSpPr>
            <a:spLocks noGrp="1"/>
          </p:cNvSpPr>
          <p:nvPr>
            <p:ph type="title"/>
          </p:nvPr>
        </p:nvSpPr>
        <p:spPr/>
        <p:txBody>
          <a:bodyPr/>
          <a:lstStyle/>
          <a:p>
            <a:r>
              <a:rPr lang="de-DE" altLang="de-DE" sz="2400" dirty="0"/>
              <a:t>Die junge Patientin mit Brustkrebs: Probleme und Ängste (1)</a:t>
            </a:r>
            <a:endParaRPr lang="de-DE" sz="2400" dirty="0"/>
          </a:p>
        </p:txBody>
      </p:sp>
      <p:sp>
        <p:nvSpPr>
          <p:cNvPr id="2" name="Inhaltsplatzhalter 1">
            <a:extLst>
              <a:ext uri="{FF2B5EF4-FFF2-40B4-BE49-F238E27FC236}">
                <a16:creationId xmlns:a16="http://schemas.microsoft.com/office/drawing/2014/main" xmlns="" id="{D995CDFC-2BB5-40D9-ADBA-1FD4B1788DFA}"/>
              </a:ext>
            </a:extLst>
          </p:cNvPr>
          <p:cNvSpPr>
            <a:spLocks noGrp="1"/>
          </p:cNvSpPr>
          <p:nvPr>
            <p:ph sz="half" idx="1"/>
          </p:nvPr>
        </p:nvSpPr>
        <p:spPr/>
        <p:txBody>
          <a:bodyPr/>
          <a:lstStyle/>
          <a:p>
            <a:r>
              <a:rPr lang="de-DE" sz="1800" dirty="0"/>
              <a:t>Todesdrohung</a:t>
            </a:r>
          </a:p>
          <a:p>
            <a:r>
              <a:rPr lang="de-DE" sz="1800" dirty="0"/>
              <a:t>Körperliche Bedrohung</a:t>
            </a:r>
          </a:p>
          <a:p>
            <a:r>
              <a:rPr lang="de-DE" sz="1800" dirty="0"/>
              <a:t>Angst, Panik, Hilflosigkeit, Ausweglosigkeit</a:t>
            </a:r>
          </a:p>
          <a:p>
            <a:r>
              <a:rPr lang="de-DE" sz="1800" dirty="0"/>
              <a:t>Perspektiv -Machtlosigkeit</a:t>
            </a:r>
          </a:p>
          <a:p>
            <a:r>
              <a:rPr lang="de-DE" sz="1800" dirty="0"/>
              <a:t>Verluste unterschiedlicher Qualität</a:t>
            </a:r>
          </a:p>
          <a:p>
            <a:r>
              <a:rPr lang="de-DE" sz="1800" dirty="0"/>
              <a:t>Veränderung der äußeren Lebensumstände</a:t>
            </a:r>
          </a:p>
          <a:p>
            <a:r>
              <a:rPr lang="de-DE" sz="1800" dirty="0"/>
              <a:t>Soziale Identität </a:t>
            </a:r>
          </a:p>
          <a:p>
            <a:r>
              <a:rPr lang="de-DE" sz="1800" dirty="0"/>
              <a:t>Soziale Isolierung</a:t>
            </a:r>
          </a:p>
          <a:p>
            <a:endParaRPr lang="de-DE" dirty="0">
              <a:solidFill>
                <a:srgbClr val="003366"/>
              </a:solidFill>
            </a:endParaRPr>
          </a:p>
          <a:p>
            <a:endParaRPr lang="de-DE" dirty="0"/>
          </a:p>
          <a:p>
            <a:endParaRPr lang="de-DE" dirty="0"/>
          </a:p>
        </p:txBody>
      </p:sp>
      <p:sp>
        <p:nvSpPr>
          <p:cNvPr id="3" name="Inhaltsplatzhalter 2">
            <a:extLst>
              <a:ext uri="{FF2B5EF4-FFF2-40B4-BE49-F238E27FC236}">
                <a16:creationId xmlns:a16="http://schemas.microsoft.com/office/drawing/2014/main" xmlns="" id="{002A68B9-9CFE-4B87-ADDA-BA73DF8E5F32}"/>
              </a:ext>
            </a:extLst>
          </p:cNvPr>
          <p:cNvSpPr>
            <a:spLocks noGrp="1"/>
          </p:cNvSpPr>
          <p:nvPr>
            <p:ph sz="half" idx="2"/>
          </p:nvPr>
        </p:nvSpPr>
        <p:spPr/>
        <p:txBody>
          <a:bodyPr/>
          <a:lstStyle/>
          <a:p>
            <a:r>
              <a:rPr lang="de-DE" sz="1800" dirty="0"/>
              <a:t>Berufliche Einschränkungen</a:t>
            </a:r>
          </a:p>
          <a:p>
            <a:r>
              <a:rPr lang="de-DE" sz="1800" dirty="0"/>
              <a:t>Finanzielle Sorgen</a:t>
            </a:r>
          </a:p>
          <a:p>
            <a:r>
              <a:rPr lang="de-DE" sz="1800" dirty="0"/>
              <a:t>Stigmatisierung</a:t>
            </a:r>
          </a:p>
          <a:p>
            <a:r>
              <a:rPr lang="de-DE" sz="1800" dirty="0"/>
              <a:t>Autonomieverlust</a:t>
            </a:r>
          </a:p>
          <a:p>
            <a:r>
              <a:rPr lang="de-DE" sz="1800" dirty="0"/>
              <a:t>Einzigartigkeit im negativen Sinn</a:t>
            </a:r>
          </a:p>
          <a:p>
            <a:r>
              <a:rPr lang="de-DE" sz="1800" dirty="0" err="1"/>
              <a:t>Fatigue</a:t>
            </a:r>
            <a:endParaRPr lang="de-DE" sz="1800" dirty="0"/>
          </a:p>
          <a:p>
            <a:r>
              <a:rPr lang="de-DE" sz="1800" dirty="0"/>
              <a:t>(Progredienz-)Angst</a:t>
            </a:r>
          </a:p>
          <a:p>
            <a:pPr>
              <a:buNone/>
            </a:pPr>
            <a:r>
              <a:rPr lang="de-DE" sz="1800" dirty="0"/>
              <a:t>	</a:t>
            </a:r>
            <a:r>
              <a:rPr lang="de-DE" sz="1800" dirty="0" err="1"/>
              <a:t>etc</a:t>
            </a:r>
            <a:r>
              <a:rPr lang="de-DE" sz="1800" dirty="0"/>
              <a:t>……	</a:t>
            </a:r>
            <a:r>
              <a:rPr lang="de-DE" sz="2000" dirty="0"/>
              <a:t>	</a:t>
            </a:r>
          </a:p>
          <a:p>
            <a:endParaRPr lang="de-DE" dirty="0"/>
          </a:p>
        </p:txBody>
      </p:sp>
    </p:spTree>
    <p:extLst>
      <p:ext uri="{BB962C8B-B14F-4D97-AF65-F5344CB8AC3E}">
        <p14:creationId xmlns:p14="http://schemas.microsoft.com/office/powerpoint/2010/main" xmlns="" val="4134144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xmlns="" id="{1E7B7B82-3526-47F0-B6A6-739C9C28A4CC}"/>
              </a:ext>
            </a:extLst>
          </p:cNvPr>
          <p:cNvSpPr>
            <a:spLocks noGrp="1"/>
          </p:cNvSpPr>
          <p:nvPr>
            <p:ph type="title"/>
          </p:nvPr>
        </p:nvSpPr>
        <p:spPr/>
        <p:txBody>
          <a:bodyPr/>
          <a:lstStyle/>
          <a:p>
            <a:r>
              <a:rPr lang="de-DE" altLang="de-DE" sz="2400" dirty="0"/>
              <a:t>Die junge Patientin mit Brustkrebs  : Probleme und Ängste (2)</a:t>
            </a:r>
            <a:endParaRPr lang="de-DE" sz="2400" dirty="0"/>
          </a:p>
        </p:txBody>
      </p:sp>
      <p:sp>
        <p:nvSpPr>
          <p:cNvPr id="2" name="Inhaltsplatzhalter 1">
            <a:extLst>
              <a:ext uri="{FF2B5EF4-FFF2-40B4-BE49-F238E27FC236}">
                <a16:creationId xmlns:a16="http://schemas.microsoft.com/office/drawing/2014/main" xmlns="" id="{D995CDFC-2BB5-40D9-ADBA-1FD4B1788DFA}"/>
              </a:ext>
            </a:extLst>
          </p:cNvPr>
          <p:cNvSpPr>
            <a:spLocks noGrp="1"/>
          </p:cNvSpPr>
          <p:nvPr>
            <p:ph sz="half" idx="1"/>
          </p:nvPr>
        </p:nvSpPr>
        <p:spPr/>
        <p:txBody>
          <a:bodyPr/>
          <a:lstStyle/>
          <a:p>
            <a:pPr>
              <a:lnSpc>
                <a:spcPct val="125000"/>
              </a:lnSpc>
            </a:pPr>
            <a:r>
              <a:rPr lang="en-US" sz="2000" dirty="0" err="1"/>
              <a:t>Willst</a:t>
            </a:r>
            <a:r>
              <a:rPr lang="en-US" sz="2000" dirty="0"/>
              <a:t> Du </a:t>
            </a:r>
            <a:r>
              <a:rPr lang="en-US" sz="2000" dirty="0" err="1"/>
              <a:t>mich</a:t>
            </a:r>
            <a:r>
              <a:rPr lang="en-US" sz="2000" dirty="0"/>
              <a:t>?</a:t>
            </a:r>
          </a:p>
          <a:p>
            <a:pPr>
              <a:lnSpc>
                <a:spcPct val="125000"/>
              </a:lnSpc>
            </a:pPr>
            <a:r>
              <a:rPr lang="en-US" sz="2000" dirty="0" err="1"/>
              <a:t>Partnersuche</a:t>
            </a:r>
            <a:endParaRPr lang="en-US" sz="2000" dirty="0"/>
          </a:p>
          <a:p>
            <a:pPr>
              <a:lnSpc>
                <a:spcPct val="125000"/>
              </a:lnSpc>
            </a:pPr>
            <a:r>
              <a:rPr lang="de-DE" sz="2000" dirty="0"/>
              <a:t>Störung der Kommunikation</a:t>
            </a:r>
          </a:p>
          <a:p>
            <a:r>
              <a:rPr lang="de-DE" sz="2000" dirty="0"/>
              <a:t>Sexualität</a:t>
            </a:r>
          </a:p>
          <a:p>
            <a:r>
              <a:rPr lang="de-DE" sz="2000" dirty="0"/>
              <a:t>Bruch im weiblichen Selbstgefühl</a:t>
            </a:r>
          </a:p>
          <a:p>
            <a:r>
              <a:rPr lang="de-DE" sz="2000" dirty="0"/>
              <a:t>Veränderungen Körperbild</a:t>
            </a:r>
          </a:p>
          <a:p>
            <a:pPr>
              <a:lnSpc>
                <a:spcPct val="125000"/>
              </a:lnSpc>
            </a:pPr>
            <a:r>
              <a:rPr lang="en-US" sz="2000" dirty="0" err="1"/>
              <a:t>Verlust</a:t>
            </a:r>
            <a:r>
              <a:rPr lang="en-US" sz="2000" dirty="0"/>
              <a:t> Libido </a:t>
            </a:r>
          </a:p>
          <a:p>
            <a:pPr lvl="5">
              <a:buNone/>
            </a:pPr>
            <a:endParaRPr lang="de-DE" dirty="0">
              <a:solidFill>
                <a:srgbClr val="003366"/>
              </a:solidFill>
            </a:endParaRPr>
          </a:p>
        </p:txBody>
      </p:sp>
      <p:sp>
        <p:nvSpPr>
          <p:cNvPr id="3" name="Inhaltsplatzhalter 2">
            <a:extLst>
              <a:ext uri="{FF2B5EF4-FFF2-40B4-BE49-F238E27FC236}">
                <a16:creationId xmlns:a16="http://schemas.microsoft.com/office/drawing/2014/main" xmlns="" id="{002A68B9-9CFE-4B87-ADDA-BA73DF8E5F32}"/>
              </a:ext>
            </a:extLst>
          </p:cNvPr>
          <p:cNvSpPr>
            <a:spLocks noGrp="1"/>
          </p:cNvSpPr>
          <p:nvPr>
            <p:ph sz="half" idx="2"/>
          </p:nvPr>
        </p:nvSpPr>
        <p:spPr/>
        <p:txBody>
          <a:bodyPr/>
          <a:lstStyle/>
          <a:p>
            <a:r>
              <a:rPr lang="de-DE" sz="2000" dirty="0"/>
              <a:t>Selbstwertgefühl (Attraktivitätsverlust</a:t>
            </a:r>
          </a:p>
          <a:p>
            <a:r>
              <a:rPr lang="de-DE" sz="2000" dirty="0"/>
              <a:t>Familie, Partnerschaft</a:t>
            </a:r>
          </a:p>
          <a:p>
            <a:r>
              <a:rPr lang="de-DE" sz="2000" b="1" dirty="0"/>
              <a:t>Kinderwunsch</a:t>
            </a:r>
          </a:p>
          <a:p>
            <a:r>
              <a:rPr lang="en-US" sz="2000" dirty="0" err="1"/>
              <a:t>Vorzeitige</a:t>
            </a:r>
            <a:r>
              <a:rPr lang="en-US" sz="2000" dirty="0"/>
              <a:t> Menopause</a:t>
            </a:r>
            <a:r>
              <a:rPr lang="de-DE" sz="2000" dirty="0"/>
              <a:t> </a:t>
            </a:r>
          </a:p>
          <a:p>
            <a:pPr>
              <a:buNone/>
            </a:pPr>
            <a:r>
              <a:rPr lang="de-DE" sz="2000" dirty="0"/>
              <a:t>	</a:t>
            </a:r>
            <a:r>
              <a:rPr lang="de-DE" sz="2000" dirty="0" err="1"/>
              <a:t>etc</a:t>
            </a:r>
            <a:r>
              <a:rPr lang="de-DE" sz="2000" dirty="0"/>
              <a:t>……		</a:t>
            </a:r>
          </a:p>
          <a:p>
            <a:pPr marL="285750" lvl="5" indent="-285750">
              <a:buFont typeface="Wingdings" pitchFamily="2" charset="2"/>
              <a:buChar char="Ø"/>
            </a:pPr>
            <a:endParaRPr lang="de-DE" sz="2000" dirty="0">
              <a:solidFill>
                <a:srgbClr val="545455"/>
              </a:solidFill>
            </a:endParaRPr>
          </a:p>
          <a:p>
            <a:pPr marL="0" lvl="5" indent="0">
              <a:buNone/>
            </a:pPr>
            <a:r>
              <a:rPr lang="de-DE" sz="2000" dirty="0">
                <a:solidFill>
                  <a:srgbClr val="545455"/>
                </a:solidFill>
              </a:rPr>
              <a:t>Alles zusammen heftige, emotionale (</a:t>
            </a:r>
            <a:r>
              <a:rPr lang="de-DE" sz="2000" dirty="0" err="1">
                <a:solidFill>
                  <a:srgbClr val="545455"/>
                </a:solidFill>
              </a:rPr>
              <a:t>Belastungs</a:t>
            </a:r>
            <a:r>
              <a:rPr lang="de-DE" sz="2000" dirty="0">
                <a:solidFill>
                  <a:srgbClr val="545455"/>
                </a:solidFill>
              </a:rPr>
              <a:t>)-Reaktion</a:t>
            </a:r>
          </a:p>
          <a:p>
            <a:pPr marL="342900" lvl="5" indent="-342900"/>
            <a:endParaRPr lang="de-DE" dirty="0"/>
          </a:p>
          <a:p>
            <a:endParaRPr lang="de-DE" dirty="0"/>
          </a:p>
        </p:txBody>
      </p:sp>
      <p:pic>
        <p:nvPicPr>
          <p:cNvPr id="7" name="Grafik 6">
            <a:extLst>
              <a:ext uri="{FF2B5EF4-FFF2-40B4-BE49-F238E27FC236}">
                <a16:creationId xmlns:a16="http://schemas.microsoft.com/office/drawing/2014/main" xmlns="" id="{C252B598-3C34-4CF6-8656-707509AE0F53}"/>
              </a:ext>
            </a:extLst>
          </p:cNvPr>
          <p:cNvPicPr>
            <a:picLocks noChangeAspect="1"/>
          </p:cNvPicPr>
          <p:nvPr/>
        </p:nvPicPr>
        <p:blipFill>
          <a:blip r:embed="rId2" cstate="print"/>
          <a:stretch>
            <a:fillRect/>
          </a:stretch>
        </p:blipFill>
        <p:spPr>
          <a:xfrm>
            <a:off x="3783211" y="3859871"/>
            <a:ext cx="788789" cy="368064"/>
          </a:xfrm>
          <a:prstGeom prst="rect">
            <a:avLst/>
          </a:prstGeom>
        </p:spPr>
      </p:pic>
    </p:spTree>
    <p:extLst>
      <p:ext uri="{BB962C8B-B14F-4D97-AF65-F5344CB8AC3E}">
        <p14:creationId xmlns:p14="http://schemas.microsoft.com/office/powerpoint/2010/main" xmlns="" val="4134144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Lebensqualität?</a:t>
            </a:r>
            <a:br>
              <a:rPr lang="de-DE" dirty="0"/>
            </a:br>
            <a:endParaRPr lang="de-DE" dirty="0"/>
          </a:p>
        </p:txBody>
      </p:sp>
      <p:sp>
        <p:nvSpPr>
          <p:cNvPr id="3" name="Untertitel 2"/>
          <p:cNvSpPr>
            <a:spLocks noGrp="1"/>
          </p:cNvSpPr>
          <p:nvPr>
            <p:ph type="subTitle" idx="1"/>
          </p:nvPr>
        </p:nvSpPr>
        <p:spPr>
          <a:xfrm>
            <a:off x="431540" y="1491630"/>
            <a:ext cx="8208912" cy="2376264"/>
          </a:xfrm>
        </p:spPr>
        <p:txBody>
          <a:bodyPr/>
          <a:lstStyle/>
          <a:p>
            <a:r>
              <a:rPr lang="de-DE" sz="2800" dirty="0"/>
              <a:t>Wie sieht meine </a:t>
            </a:r>
          </a:p>
          <a:p>
            <a:r>
              <a:rPr lang="de-DE" sz="2800" dirty="0"/>
              <a:t>weitere </a:t>
            </a:r>
          </a:p>
          <a:p>
            <a:r>
              <a:rPr lang="de-DE" sz="2800" dirty="0"/>
              <a:t>Lebensplanung aus?</a:t>
            </a:r>
          </a:p>
          <a:p>
            <a:r>
              <a:rPr lang="de-DE" sz="2800" dirty="0"/>
              <a:t>Mit was für Einschränkungen </a:t>
            </a:r>
          </a:p>
          <a:p>
            <a:r>
              <a:rPr lang="de-DE" sz="2800" dirty="0"/>
              <a:t>muss ich rechnen? </a:t>
            </a:r>
          </a:p>
          <a:p>
            <a:endParaRPr lang="de-DE" sz="4000" dirty="0">
              <a:solidFill>
                <a:srgbClr val="FF0000"/>
              </a:solidFill>
            </a:endParaRPr>
          </a:p>
        </p:txBody>
      </p:sp>
    </p:spTree>
    <p:extLst>
      <p:ext uri="{BB962C8B-B14F-4D97-AF65-F5344CB8AC3E}">
        <p14:creationId xmlns:p14="http://schemas.microsoft.com/office/powerpoint/2010/main" xmlns="" val="1737006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WHO-Definition Lebensqualität</a:t>
            </a:r>
          </a:p>
        </p:txBody>
      </p:sp>
      <p:sp>
        <p:nvSpPr>
          <p:cNvPr id="3" name="Untertitel 2"/>
          <p:cNvSpPr>
            <a:spLocks noGrp="1"/>
          </p:cNvSpPr>
          <p:nvPr>
            <p:ph type="subTitle" idx="1"/>
          </p:nvPr>
        </p:nvSpPr>
        <p:spPr>
          <a:xfrm>
            <a:off x="467544" y="1131590"/>
            <a:ext cx="8208912" cy="2664296"/>
          </a:xfrm>
        </p:spPr>
        <p:txBody>
          <a:bodyPr/>
          <a:lstStyle/>
          <a:p>
            <a:endParaRPr lang="de-DE" dirty="0"/>
          </a:p>
          <a:p>
            <a:r>
              <a:rPr lang="de-DE" dirty="0"/>
              <a:t>Subjektive Wahrnehmung einer Person über ihre Stellung im Leben in Relation zur Kultur und den Wertsystemen, in denen sie lebt und in Bezug auf ihre Ziele, Erwartungen, Standards und Anliegen</a:t>
            </a:r>
          </a:p>
          <a:p>
            <a:r>
              <a:rPr lang="de-DE" dirty="0"/>
              <a:t>(WHO 1993).</a:t>
            </a:r>
          </a:p>
        </p:txBody>
      </p:sp>
    </p:spTree>
    <p:extLst>
      <p:ext uri="{BB962C8B-B14F-4D97-AF65-F5344CB8AC3E}">
        <p14:creationId xmlns:p14="http://schemas.microsoft.com/office/powerpoint/2010/main" xmlns="" val="1129672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Gesundheitsbezogene Lebensqualität</a:t>
            </a:r>
            <a:br>
              <a:rPr lang="de-DE" dirty="0"/>
            </a:br>
            <a:r>
              <a:rPr lang="de-DE" dirty="0"/>
              <a:t>(multidimensionales Konzept) </a:t>
            </a:r>
          </a:p>
        </p:txBody>
      </p:sp>
      <p:sp>
        <p:nvSpPr>
          <p:cNvPr id="3" name="Untertitel 2"/>
          <p:cNvSpPr>
            <a:spLocks noGrp="1"/>
          </p:cNvSpPr>
          <p:nvPr>
            <p:ph type="subTitle" idx="1"/>
          </p:nvPr>
        </p:nvSpPr>
        <p:spPr/>
        <p:txBody>
          <a:bodyPr/>
          <a:lstStyle/>
          <a:p>
            <a:r>
              <a:rPr lang="de-DE" sz="1800" dirty="0"/>
              <a:t>umfasst</a:t>
            </a:r>
          </a:p>
          <a:p>
            <a:r>
              <a:rPr lang="de-DE" sz="1800" dirty="0"/>
              <a:t>physische Gesundheit,</a:t>
            </a:r>
          </a:p>
          <a:p>
            <a:r>
              <a:rPr lang="de-DE" sz="1800" dirty="0"/>
              <a:t>psychisches Wohlbefinden,</a:t>
            </a:r>
          </a:p>
          <a:p>
            <a:r>
              <a:rPr lang="de-DE" sz="1800" dirty="0"/>
              <a:t>soziale Integration und</a:t>
            </a:r>
          </a:p>
          <a:p>
            <a:r>
              <a:rPr lang="de-DE" sz="1800" dirty="0"/>
              <a:t> 	Zufriedenheit, die Menschen hinsichtlich dieser drei Komponenten zeigen</a:t>
            </a:r>
          </a:p>
          <a:p>
            <a:endParaRPr lang="de-DE" sz="1800" dirty="0"/>
          </a:p>
          <a:p>
            <a:r>
              <a:rPr lang="de-DE" sz="1800" dirty="0"/>
              <a:t> </a:t>
            </a:r>
            <a:r>
              <a:rPr lang="en-US" sz="1800" dirty="0"/>
              <a:t>Health-related quality of life (HRQOL)</a:t>
            </a:r>
            <a:r>
              <a:rPr lang="de-DE" sz="1800" dirty="0"/>
              <a:t> versucht, den Menschen in seiner Gesamtheit zu erfassen und weniger auf körperliche Limitationen zu beschränken. </a:t>
            </a:r>
          </a:p>
        </p:txBody>
      </p:sp>
      <p:pic>
        <p:nvPicPr>
          <p:cNvPr id="4" name="Grafik 3">
            <a:extLst>
              <a:ext uri="{FF2B5EF4-FFF2-40B4-BE49-F238E27FC236}">
                <a16:creationId xmlns:a16="http://schemas.microsoft.com/office/drawing/2014/main" xmlns="" id="{C252B598-3C34-4CF6-8656-707509AE0F53}"/>
              </a:ext>
            </a:extLst>
          </p:cNvPr>
          <p:cNvPicPr>
            <a:picLocks noChangeAspect="1"/>
          </p:cNvPicPr>
          <p:nvPr/>
        </p:nvPicPr>
        <p:blipFill>
          <a:blip r:embed="rId2" cstate="print"/>
          <a:stretch>
            <a:fillRect/>
          </a:stretch>
        </p:blipFill>
        <p:spPr>
          <a:xfrm>
            <a:off x="569984" y="3123743"/>
            <a:ext cx="788789" cy="368064"/>
          </a:xfrm>
          <a:prstGeom prst="rect">
            <a:avLst/>
          </a:prstGeom>
        </p:spPr>
      </p:pic>
    </p:spTree>
    <p:extLst>
      <p:ext uri="{BB962C8B-B14F-4D97-AF65-F5344CB8AC3E}">
        <p14:creationId xmlns:p14="http://schemas.microsoft.com/office/powerpoint/2010/main" xmlns="" val="4004331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Erfassung der Lebensqualität in der Onkologie</a:t>
            </a:r>
          </a:p>
        </p:txBody>
      </p:sp>
      <p:sp>
        <p:nvSpPr>
          <p:cNvPr id="3" name="Untertitel 2"/>
          <p:cNvSpPr>
            <a:spLocks noGrp="1"/>
          </p:cNvSpPr>
          <p:nvPr>
            <p:ph type="subTitle" idx="1"/>
          </p:nvPr>
        </p:nvSpPr>
        <p:spPr>
          <a:xfrm>
            <a:off x="395536" y="1419622"/>
            <a:ext cx="8280920" cy="2736304"/>
          </a:xfrm>
        </p:spPr>
        <p:txBody>
          <a:bodyPr/>
          <a:lstStyle/>
          <a:p>
            <a:r>
              <a:rPr lang="de-DE" dirty="0"/>
              <a:t>Messinstrumente </a:t>
            </a:r>
          </a:p>
          <a:p>
            <a:r>
              <a:rPr lang="de-DE" sz="1600" dirty="0"/>
              <a:t>EORTC: (European Organisation </a:t>
            </a:r>
            <a:r>
              <a:rPr lang="de-DE" sz="1600" dirty="0" err="1"/>
              <a:t>for</a:t>
            </a:r>
            <a:r>
              <a:rPr lang="de-DE" sz="1600" dirty="0"/>
              <a:t> Research </a:t>
            </a:r>
            <a:r>
              <a:rPr lang="de-DE" sz="1600" dirty="0" err="1"/>
              <a:t>and</a:t>
            </a:r>
            <a:r>
              <a:rPr lang="de-DE" sz="1600" dirty="0"/>
              <a:t> Treatment </a:t>
            </a:r>
            <a:r>
              <a:rPr lang="de-DE" sz="1600" dirty="0" err="1"/>
              <a:t>of</a:t>
            </a:r>
            <a:r>
              <a:rPr lang="de-DE" sz="1600" dirty="0"/>
              <a:t> Cancer) QLQ-C30 (</a:t>
            </a:r>
            <a:r>
              <a:rPr lang="de-DE" sz="1600" dirty="0" err="1"/>
              <a:t>Aaronson</a:t>
            </a:r>
            <a:endParaRPr lang="de-DE" sz="1600" dirty="0"/>
          </a:p>
          <a:p>
            <a:r>
              <a:rPr lang="de-DE" sz="1600" dirty="0"/>
              <a:t>et al. 1993), Selbstbeurteilungsinstrument, Ergänzung mit verschiedenen weiteren Modulen  </a:t>
            </a:r>
          </a:p>
          <a:p>
            <a:r>
              <a:rPr lang="de-DE" sz="1600" dirty="0"/>
              <a:t>30 Items (10 Subskalen) </a:t>
            </a:r>
          </a:p>
          <a:p>
            <a:endParaRPr lang="de-DE" sz="1600" dirty="0"/>
          </a:p>
          <a:p>
            <a:r>
              <a:rPr lang="de-DE" sz="1600" dirty="0"/>
              <a:t>QLQ BR23  </a:t>
            </a:r>
          </a:p>
          <a:p>
            <a:r>
              <a:rPr lang="de-DE" sz="1600" dirty="0"/>
              <a:t>Der EORTC QLQ BR23 Fragebogen umfasst 23 Items und beurteilt die Lebensqualität bzw. den Gesundheitszustand von Patienten/-innen mit Mammakarzinom</a:t>
            </a:r>
          </a:p>
          <a:p>
            <a:endParaRPr lang="de-DE" sz="1600" dirty="0"/>
          </a:p>
          <a:p>
            <a:r>
              <a:rPr lang="de-DE" sz="2000" b="1" dirty="0"/>
              <a:t>                Zielkriterium für den Erfolg </a:t>
            </a:r>
            <a:r>
              <a:rPr lang="de-DE" sz="1600" dirty="0"/>
              <a:t>von Interventionen in der Onkologie </a:t>
            </a:r>
          </a:p>
          <a:p>
            <a:r>
              <a:rPr lang="de-DE" sz="1600" dirty="0"/>
              <a:t>  </a:t>
            </a:r>
          </a:p>
          <a:p>
            <a:endParaRPr lang="de-DE" sz="1400" dirty="0"/>
          </a:p>
          <a:p>
            <a:endParaRPr lang="de-DE" sz="1400" dirty="0"/>
          </a:p>
          <a:p>
            <a:endParaRPr lang="de-DE" sz="1400" dirty="0"/>
          </a:p>
          <a:p>
            <a:endParaRPr lang="de-DE" sz="1400" dirty="0"/>
          </a:p>
          <a:p>
            <a:r>
              <a:rPr lang="de-DE" sz="1400" dirty="0"/>
              <a:t> </a:t>
            </a:r>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r>
              <a:rPr lang="de-DE" sz="1400" dirty="0"/>
              <a:t>Fachbereiche +</a:t>
            </a:r>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r>
              <a:rPr lang="de-DE" sz="1400" dirty="0"/>
              <a:t>Blog</a:t>
            </a:r>
          </a:p>
          <a:p>
            <a:endParaRPr lang="de-DE" sz="1400" dirty="0"/>
          </a:p>
          <a:p>
            <a:r>
              <a:rPr lang="de-DE" sz="1400" dirty="0"/>
              <a:t>Über uns</a:t>
            </a:r>
          </a:p>
          <a:p>
            <a:endParaRPr lang="de-DE" sz="1400" dirty="0"/>
          </a:p>
          <a:p>
            <a:r>
              <a:rPr lang="de-DE" sz="1400" dirty="0"/>
              <a:t>Jobs</a:t>
            </a:r>
          </a:p>
          <a:p>
            <a:endParaRPr lang="de-DE" sz="1400" dirty="0"/>
          </a:p>
          <a:p>
            <a:r>
              <a:rPr lang="de-DE" sz="1400" dirty="0"/>
              <a:t>Demo anfordern</a:t>
            </a:r>
          </a:p>
          <a:p>
            <a:endParaRPr lang="de-DE" sz="1400" dirty="0"/>
          </a:p>
          <a:p>
            <a:r>
              <a:rPr lang="de-DE" sz="1400" dirty="0"/>
              <a:t>DE</a:t>
            </a:r>
          </a:p>
          <a:p>
            <a:endParaRPr lang="de-DE" sz="1400" dirty="0"/>
          </a:p>
          <a:p>
            <a:r>
              <a:rPr lang="de-DE" sz="1400" dirty="0"/>
              <a:t>EN</a:t>
            </a:r>
          </a:p>
          <a:p>
            <a:endParaRPr lang="de-DE" sz="1400" dirty="0"/>
          </a:p>
          <a:p>
            <a:endParaRPr lang="de-DE" sz="1400" dirty="0"/>
          </a:p>
          <a:p>
            <a:endParaRPr lang="de-DE" sz="1400" dirty="0"/>
          </a:p>
          <a:p>
            <a:endParaRPr lang="de-DE" sz="1400" dirty="0"/>
          </a:p>
          <a:p>
            <a:endParaRPr lang="de-DE" sz="1400" dirty="0"/>
          </a:p>
          <a:p>
            <a:endParaRPr lang="de-DE" sz="1400" dirty="0"/>
          </a:p>
          <a:p>
            <a:r>
              <a:rPr lang="de-DE" sz="1400" dirty="0"/>
              <a:t>Erfahren Sie mehr über unsere Services für:</a:t>
            </a:r>
          </a:p>
          <a:p>
            <a:endParaRPr lang="de-DE" sz="1400" dirty="0"/>
          </a:p>
          <a:p>
            <a:endParaRPr lang="de-DE" sz="1400" dirty="0"/>
          </a:p>
          <a:p>
            <a:r>
              <a:rPr lang="de-DE" sz="1400" dirty="0"/>
              <a:t>Ärzte &amp; Krankenhäuser</a:t>
            </a:r>
          </a:p>
          <a:p>
            <a:r>
              <a:rPr lang="de-DE" sz="1400" dirty="0"/>
              <a:t>Digitale Erfassung von Patient </a:t>
            </a:r>
            <a:r>
              <a:rPr lang="de-DE" sz="1400" dirty="0" err="1"/>
              <a:t>Reported</a:t>
            </a:r>
            <a:r>
              <a:rPr lang="de-DE" sz="1400" dirty="0"/>
              <a:t> Outcomes im klinischen Alltag.</a:t>
            </a:r>
          </a:p>
          <a:p>
            <a:endParaRPr lang="de-DE" sz="1400" dirty="0"/>
          </a:p>
          <a:p>
            <a:r>
              <a:rPr lang="de-DE" sz="1400" dirty="0"/>
              <a:t>Life Science Unternehmen</a:t>
            </a:r>
          </a:p>
          <a:p>
            <a:r>
              <a:rPr lang="de-DE" sz="1400" dirty="0"/>
              <a:t>Real World </a:t>
            </a:r>
            <a:r>
              <a:rPr lang="de-DE" sz="1400" dirty="0" err="1"/>
              <a:t>Evidence</a:t>
            </a:r>
            <a:r>
              <a:rPr lang="de-DE" sz="1400" dirty="0"/>
              <a:t> zur Auswirkung von Behandlungen auf die Lebensqualität von Patienten.</a:t>
            </a:r>
          </a:p>
          <a:p>
            <a:endParaRPr lang="de-DE" sz="1400" dirty="0"/>
          </a:p>
          <a:p>
            <a:r>
              <a:rPr lang="de-DE" sz="1400" dirty="0"/>
              <a:t>Kostenträger</a:t>
            </a:r>
          </a:p>
          <a:p>
            <a:r>
              <a:rPr lang="de-DE" sz="1400" dirty="0"/>
              <a:t>Unterstützung von Value-</a:t>
            </a:r>
            <a:r>
              <a:rPr lang="de-DE" sz="1400" dirty="0" err="1"/>
              <a:t>based</a:t>
            </a:r>
            <a:r>
              <a:rPr lang="de-DE" sz="1400" dirty="0"/>
              <a:t> </a:t>
            </a:r>
            <a:r>
              <a:rPr lang="de-DE" sz="1400" dirty="0" err="1"/>
              <a:t>Reimbursement</a:t>
            </a:r>
            <a:r>
              <a:rPr lang="de-DE" sz="1400" dirty="0"/>
              <a:t> Modellen.</a:t>
            </a:r>
          </a:p>
          <a:p>
            <a:endParaRPr lang="de-DE" sz="1400" dirty="0"/>
          </a:p>
          <a:p>
            <a:endParaRPr lang="de-DE" sz="1400" dirty="0"/>
          </a:p>
          <a:p>
            <a:endParaRPr lang="de-DE" sz="1400" dirty="0"/>
          </a:p>
          <a:p>
            <a:r>
              <a:rPr lang="de-DE" sz="1400" dirty="0"/>
              <a:t>Erfahren Sie mehr über Patient </a:t>
            </a:r>
            <a:r>
              <a:rPr lang="de-DE" sz="1400" dirty="0" err="1"/>
              <a:t>Reported</a:t>
            </a:r>
            <a:r>
              <a:rPr lang="de-DE" sz="1400" dirty="0"/>
              <a:t> Outcomes in Ihrem Fachbereich:</a:t>
            </a:r>
          </a:p>
          <a:p>
            <a:endParaRPr lang="de-DE" sz="1400" dirty="0"/>
          </a:p>
          <a:p>
            <a:endParaRPr lang="de-DE" sz="1400" dirty="0"/>
          </a:p>
          <a:p>
            <a:r>
              <a:rPr lang="de-DE" sz="1400" dirty="0"/>
              <a:t>Orthopädie</a:t>
            </a:r>
          </a:p>
          <a:p>
            <a:r>
              <a:rPr lang="de-DE" sz="1400" dirty="0"/>
              <a:t>Best Practices identifizieren und kommunizieren mit PROMs</a:t>
            </a:r>
          </a:p>
          <a:p>
            <a:endParaRPr lang="de-DE" sz="1400" dirty="0"/>
          </a:p>
          <a:p>
            <a:r>
              <a:rPr lang="de-DE" sz="1400" dirty="0"/>
              <a:t>Onkologie</a:t>
            </a:r>
          </a:p>
          <a:p>
            <a:r>
              <a:rPr lang="de-DE" sz="1400" dirty="0"/>
              <a:t>Verbesserte Krebstherapien durch frühzeitige Symptomerkennung</a:t>
            </a:r>
          </a:p>
          <a:p>
            <a:endParaRPr lang="de-DE" sz="1400" dirty="0"/>
          </a:p>
          <a:p>
            <a:r>
              <a:rPr lang="de-DE" sz="1400" dirty="0"/>
              <a:t>Psychosomatik</a:t>
            </a:r>
          </a:p>
          <a:p>
            <a:r>
              <a:rPr lang="de-DE" sz="1400" dirty="0"/>
              <a:t>Weniger Arbeit dank digitaler Testverfahren.</a:t>
            </a:r>
          </a:p>
          <a:p>
            <a:endParaRPr lang="de-DE" sz="1400" dirty="0"/>
          </a:p>
          <a:p>
            <a:r>
              <a:rPr lang="de-DE" sz="1400" dirty="0"/>
              <a:t>Neurochirurgie</a:t>
            </a:r>
          </a:p>
          <a:p>
            <a:r>
              <a:rPr lang="de-DE" sz="1400" dirty="0"/>
              <a:t>Bessere Diagnostik durch digitale </a:t>
            </a:r>
            <a:r>
              <a:rPr lang="de-DE" sz="1400" dirty="0" err="1"/>
              <a:t>Pre</a:t>
            </a:r>
            <a:r>
              <a:rPr lang="de-DE" sz="1400" dirty="0"/>
              <a:t>-Screenings.</a:t>
            </a:r>
          </a:p>
          <a:p>
            <a:endParaRPr lang="de-DE" sz="1400" dirty="0"/>
          </a:p>
          <a:p>
            <a:r>
              <a:rPr lang="de-DE" sz="1400" dirty="0"/>
              <a:t>Weitere Fachgebiete</a:t>
            </a:r>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r>
              <a:rPr lang="de-DE" sz="1400" dirty="0"/>
              <a:t>EORTC QLQ-C30</a:t>
            </a:r>
          </a:p>
          <a:p>
            <a:endParaRPr lang="de-DE" sz="1400" dirty="0"/>
          </a:p>
          <a:p>
            <a:r>
              <a:rPr lang="de-DE" sz="1400" dirty="0"/>
              <a:t>Die European </a:t>
            </a:r>
            <a:r>
              <a:rPr lang="de-DE" sz="1400" dirty="0" err="1"/>
              <a:t>Organization</a:t>
            </a:r>
            <a:r>
              <a:rPr lang="de-DE" sz="1400" dirty="0"/>
              <a:t> </a:t>
            </a:r>
            <a:r>
              <a:rPr lang="de-DE" sz="1400" dirty="0" err="1"/>
              <a:t>for</a:t>
            </a:r>
            <a:r>
              <a:rPr lang="de-DE" sz="1400" dirty="0"/>
              <a:t> Research </a:t>
            </a:r>
            <a:r>
              <a:rPr lang="de-DE" sz="1400" dirty="0" err="1"/>
              <a:t>and</a:t>
            </a:r>
            <a:r>
              <a:rPr lang="de-DE" sz="1400" dirty="0"/>
              <a:t> Treatment </a:t>
            </a:r>
            <a:r>
              <a:rPr lang="de-DE" sz="1400" dirty="0" err="1"/>
              <a:t>of</a:t>
            </a:r>
            <a:r>
              <a:rPr lang="de-DE" sz="1400" dirty="0"/>
              <a:t> Cancer ist eine gemeinnützige Organisation. Um die Forschung im Gebiet der Onkologie anzutreiben, begann sie 1986 die Entwicklung eines integrativen, modularen Quality </a:t>
            </a:r>
            <a:r>
              <a:rPr lang="de-DE" sz="1400" dirty="0" err="1"/>
              <a:t>of</a:t>
            </a:r>
            <a:r>
              <a:rPr lang="de-DE" sz="1400" dirty="0"/>
              <a:t> Life Fragebogens als Patient </a:t>
            </a:r>
            <a:r>
              <a:rPr lang="de-DE" sz="1400" dirty="0" err="1"/>
              <a:t>Reported</a:t>
            </a:r>
            <a:r>
              <a:rPr lang="de-DE" sz="1400" dirty="0"/>
              <a:t> Outcome (PRO)-Instrument. Sie publizierten diesen 1993 unter dem Namen EORTC QLQ-C30 als EORTC Core Quality </a:t>
            </a:r>
            <a:r>
              <a:rPr lang="de-DE" sz="1400" dirty="0" err="1"/>
              <a:t>of</a:t>
            </a:r>
            <a:r>
              <a:rPr lang="de-DE" sz="1400" dirty="0"/>
              <a:t> Life Questionnaire.1</a:t>
            </a:r>
          </a:p>
          <a:p>
            <a:endParaRPr lang="de-DE" sz="1400" dirty="0"/>
          </a:p>
          <a:p>
            <a:r>
              <a:rPr lang="de-DE" sz="1400" dirty="0"/>
              <a:t>EORTC QLQ-C30 Fragebogen Inhalt</a:t>
            </a:r>
          </a:p>
          <a:p>
            <a:endParaRPr lang="de-DE" sz="1400" dirty="0"/>
          </a:p>
          <a:p>
            <a:r>
              <a:rPr lang="de-DE" sz="1400" dirty="0"/>
              <a:t>Der EORTC QLQ-C30 Fragebogen beinhaltet 30 Fragen und beurteilt die Lebensqualität onkologischer Patienten multidimensional über 10 Subskalen.</a:t>
            </a:r>
          </a:p>
          <a:p>
            <a:endParaRPr lang="de-DE" sz="1400" dirty="0"/>
          </a:p>
        </p:txBody>
      </p:sp>
      <p:pic>
        <p:nvPicPr>
          <p:cNvPr id="4" name="Grafik 3">
            <a:extLst>
              <a:ext uri="{FF2B5EF4-FFF2-40B4-BE49-F238E27FC236}">
                <a16:creationId xmlns:a16="http://schemas.microsoft.com/office/drawing/2014/main" xmlns="" id="{7752D4D3-CB4D-48EE-A43E-BFF3C5133592}"/>
              </a:ext>
            </a:extLst>
          </p:cNvPr>
          <p:cNvPicPr>
            <a:picLocks noChangeAspect="1"/>
          </p:cNvPicPr>
          <p:nvPr/>
        </p:nvPicPr>
        <p:blipFill>
          <a:blip r:embed="rId2" cstate="print"/>
          <a:stretch>
            <a:fillRect/>
          </a:stretch>
        </p:blipFill>
        <p:spPr>
          <a:xfrm>
            <a:off x="539552" y="4172626"/>
            <a:ext cx="786452" cy="371888"/>
          </a:xfrm>
          <a:prstGeom prst="rect">
            <a:avLst/>
          </a:prstGeom>
        </p:spPr>
      </p:pic>
    </p:spTree>
    <p:extLst>
      <p:ext uri="{BB962C8B-B14F-4D97-AF65-F5344CB8AC3E}">
        <p14:creationId xmlns:p14="http://schemas.microsoft.com/office/powerpoint/2010/main" xmlns="" val="862884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QLQ BR23</a:t>
            </a:r>
            <a:br>
              <a:rPr lang="de-DE" dirty="0"/>
            </a:br>
            <a:endParaRPr lang="de-DE" dirty="0"/>
          </a:p>
        </p:txBody>
      </p:sp>
      <p:sp>
        <p:nvSpPr>
          <p:cNvPr id="3" name="Untertitel 2"/>
          <p:cNvSpPr>
            <a:spLocks noGrp="1"/>
          </p:cNvSpPr>
          <p:nvPr>
            <p:ph type="subTitle" idx="1"/>
          </p:nvPr>
        </p:nvSpPr>
        <p:spPr>
          <a:xfrm>
            <a:off x="395536" y="1203598"/>
            <a:ext cx="8280920" cy="2952328"/>
          </a:xfrm>
        </p:spPr>
        <p:txBody>
          <a:bodyPr/>
          <a:lstStyle/>
          <a:p>
            <a:r>
              <a:rPr lang="de-DE" sz="1400" dirty="0"/>
              <a:t>Der EORTC QLQ BR23 Fragebogen umfasst 23 Items und beurteilt die Lebensqualität bzw. den Gesundheitszustand von Patienten/-innen mit Mammakarzinom</a:t>
            </a:r>
          </a:p>
          <a:p>
            <a:r>
              <a:rPr lang="de-DE" sz="1400" b="1" dirty="0"/>
              <a:t>Funktionell Subskalen</a:t>
            </a:r>
          </a:p>
          <a:p>
            <a:r>
              <a:rPr lang="de-DE" sz="1400" dirty="0"/>
              <a:t>1.Körperbild (4 Items)</a:t>
            </a:r>
          </a:p>
          <a:p>
            <a:r>
              <a:rPr lang="de-DE" sz="1400" dirty="0"/>
              <a:t>2.Sexuelle Funktion (2 Items)</a:t>
            </a:r>
          </a:p>
          <a:p>
            <a:r>
              <a:rPr lang="de-DE" sz="1400" dirty="0"/>
              <a:t>3.Sexuelle Freude (1 Item)</a:t>
            </a:r>
          </a:p>
          <a:p>
            <a:r>
              <a:rPr lang="de-DE" sz="1400" dirty="0"/>
              <a:t>4.Zukunftsperspektive (1 Item)</a:t>
            </a:r>
          </a:p>
          <a:p>
            <a:endParaRPr lang="de-DE" sz="1400" dirty="0"/>
          </a:p>
          <a:p>
            <a:r>
              <a:rPr lang="de-DE" sz="1400" b="1" dirty="0"/>
              <a:t>Symptomsubskalen</a:t>
            </a:r>
          </a:p>
          <a:p>
            <a:r>
              <a:rPr lang="de-DE" sz="1400" dirty="0"/>
              <a:t>1.Systemische Therapienebenwirkungen (7 Items)</a:t>
            </a:r>
          </a:p>
          <a:p>
            <a:r>
              <a:rPr lang="de-DE" sz="1400" dirty="0"/>
              <a:t>2.Brustsymptome (4 Items)</a:t>
            </a:r>
          </a:p>
          <a:p>
            <a:r>
              <a:rPr lang="de-DE" sz="1400" dirty="0"/>
              <a:t>3.Armsymptome (3 Items)</a:t>
            </a:r>
          </a:p>
          <a:p>
            <a:r>
              <a:rPr lang="de-DE" sz="1400" dirty="0"/>
              <a:t>4.Ärger wegen Haarverlust (1 Item)</a:t>
            </a:r>
          </a:p>
          <a:p>
            <a:endParaRPr lang="de-DE" sz="1400" dirty="0"/>
          </a:p>
          <a:p>
            <a:endParaRPr lang="de-DE" sz="1400" dirty="0"/>
          </a:p>
          <a:p>
            <a:endParaRPr lang="de-DE" sz="1400" dirty="0"/>
          </a:p>
          <a:p>
            <a:endParaRPr lang="de-DE" sz="1400" dirty="0"/>
          </a:p>
          <a:p>
            <a:r>
              <a:rPr lang="de-DE" sz="1400" dirty="0"/>
              <a:t> </a:t>
            </a:r>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r>
              <a:rPr lang="de-DE" sz="1400" dirty="0"/>
              <a:t>Fachbereiche +</a:t>
            </a:r>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r>
              <a:rPr lang="de-DE" sz="1400" dirty="0"/>
              <a:t>Blog</a:t>
            </a:r>
          </a:p>
          <a:p>
            <a:endParaRPr lang="de-DE" sz="1400" dirty="0"/>
          </a:p>
          <a:p>
            <a:r>
              <a:rPr lang="de-DE" sz="1400" dirty="0"/>
              <a:t>Über uns</a:t>
            </a:r>
          </a:p>
          <a:p>
            <a:endParaRPr lang="de-DE" sz="1400" dirty="0"/>
          </a:p>
          <a:p>
            <a:r>
              <a:rPr lang="de-DE" sz="1400" dirty="0"/>
              <a:t>Jobs</a:t>
            </a:r>
          </a:p>
          <a:p>
            <a:endParaRPr lang="de-DE" sz="1400" dirty="0"/>
          </a:p>
          <a:p>
            <a:r>
              <a:rPr lang="de-DE" sz="1400" dirty="0"/>
              <a:t>Demo anfordern</a:t>
            </a:r>
          </a:p>
          <a:p>
            <a:endParaRPr lang="de-DE" sz="1400" dirty="0"/>
          </a:p>
          <a:p>
            <a:r>
              <a:rPr lang="de-DE" sz="1400" dirty="0"/>
              <a:t>DE</a:t>
            </a:r>
          </a:p>
          <a:p>
            <a:endParaRPr lang="de-DE" sz="1400" dirty="0"/>
          </a:p>
          <a:p>
            <a:r>
              <a:rPr lang="de-DE" sz="1400" dirty="0"/>
              <a:t>EN</a:t>
            </a:r>
          </a:p>
          <a:p>
            <a:endParaRPr lang="de-DE" sz="1400" dirty="0"/>
          </a:p>
          <a:p>
            <a:endParaRPr lang="de-DE" sz="1400" dirty="0"/>
          </a:p>
          <a:p>
            <a:endParaRPr lang="de-DE" sz="1400" dirty="0"/>
          </a:p>
          <a:p>
            <a:endParaRPr lang="de-DE" sz="1400" dirty="0"/>
          </a:p>
          <a:p>
            <a:endParaRPr lang="de-DE" sz="1400" dirty="0"/>
          </a:p>
          <a:p>
            <a:endParaRPr lang="de-DE" sz="1400" dirty="0"/>
          </a:p>
          <a:p>
            <a:r>
              <a:rPr lang="de-DE" sz="1400" dirty="0"/>
              <a:t>Erfahren Sie mehr über unsere Services für:</a:t>
            </a:r>
          </a:p>
          <a:p>
            <a:endParaRPr lang="de-DE" sz="1400" dirty="0"/>
          </a:p>
          <a:p>
            <a:endParaRPr lang="de-DE" sz="1400" dirty="0"/>
          </a:p>
          <a:p>
            <a:r>
              <a:rPr lang="de-DE" sz="1400" dirty="0"/>
              <a:t>Ärzte &amp; Krankenhäuser</a:t>
            </a:r>
          </a:p>
          <a:p>
            <a:r>
              <a:rPr lang="de-DE" sz="1400" dirty="0"/>
              <a:t>Digitale Erfassung von Patient </a:t>
            </a:r>
            <a:r>
              <a:rPr lang="de-DE" sz="1400" dirty="0" err="1"/>
              <a:t>Reported</a:t>
            </a:r>
            <a:r>
              <a:rPr lang="de-DE" sz="1400" dirty="0"/>
              <a:t> Outcomes im klinischen Alltag.</a:t>
            </a:r>
          </a:p>
          <a:p>
            <a:endParaRPr lang="de-DE" sz="1400" dirty="0"/>
          </a:p>
          <a:p>
            <a:r>
              <a:rPr lang="de-DE" sz="1400" dirty="0"/>
              <a:t>Life Science Unternehmen</a:t>
            </a:r>
          </a:p>
          <a:p>
            <a:r>
              <a:rPr lang="de-DE" sz="1400" dirty="0"/>
              <a:t>Real World </a:t>
            </a:r>
            <a:r>
              <a:rPr lang="de-DE" sz="1400" dirty="0" err="1"/>
              <a:t>Evidence</a:t>
            </a:r>
            <a:r>
              <a:rPr lang="de-DE" sz="1400" dirty="0"/>
              <a:t> zur Auswirkung von Behandlungen auf die Lebensqualität von Patienten.</a:t>
            </a:r>
          </a:p>
          <a:p>
            <a:endParaRPr lang="de-DE" sz="1400" dirty="0"/>
          </a:p>
          <a:p>
            <a:r>
              <a:rPr lang="de-DE" sz="1400" dirty="0"/>
              <a:t>Kostenträger</a:t>
            </a:r>
          </a:p>
          <a:p>
            <a:r>
              <a:rPr lang="de-DE" sz="1400" dirty="0"/>
              <a:t>Unterstützung von Value-</a:t>
            </a:r>
            <a:r>
              <a:rPr lang="de-DE" sz="1400" dirty="0" err="1"/>
              <a:t>based</a:t>
            </a:r>
            <a:r>
              <a:rPr lang="de-DE" sz="1400" dirty="0"/>
              <a:t> </a:t>
            </a:r>
            <a:r>
              <a:rPr lang="de-DE" sz="1400" dirty="0" err="1"/>
              <a:t>Reimbursement</a:t>
            </a:r>
            <a:r>
              <a:rPr lang="de-DE" sz="1400" dirty="0"/>
              <a:t> Modellen.</a:t>
            </a:r>
          </a:p>
          <a:p>
            <a:endParaRPr lang="de-DE" sz="1400" dirty="0"/>
          </a:p>
          <a:p>
            <a:endParaRPr lang="de-DE" sz="1400" dirty="0"/>
          </a:p>
          <a:p>
            <a:endParaRPr lang="de-DE" sz="1400" dirty="0"/>
          </a:p>
          <a:p>
            <a:r>
              <a:rPr lang="de-DE" sz="1400" dirty="0"/>
              <a:t>Erfahren Sie mehr über Patient </a:t>
            </a:r>
            <a:r>
              <a:rPr lang="de-DE" sz="1400" dirty="0" err="1"/>
              <a:t>Reported</a:t>
            </a:r>
            <a:r>
              <a:rPr lang="de-DE" sz="1400" dirty="0"/>
              <a:t> Outcomes in Ihrem Fachbereich:</a:t>
            </a:r>
          </a:p>
          <a:p>
            <a:endParaRPr lang="de-DE" sz="1400" dirty="0"/>
          </a:p>
          <a:p>
            <a:endParaRPr lang="de-DE" sz="1400" dirty="0"/>
          </a:p>
          <a:p>
            <a:r>
              <a:rPr lang="de-DE" sz="1400" dirty="0"/>
              <a:t>Orthopädie</a:t>
            </a:r>
          </a:p>
          <a:p>
            <a:r>
              <a:rPr lang="de-DE" sz="1400" dirty="0"/>
              <a:t>Best Practices identifizieren und kommunizieren mit PROMs</a:t>
            </a:r>
          </a:p>
          <a:p>
            <a:endParaRPr lang="de-DE" sz="1400" dirty="0"/>
          </a:p>
          <a:p>
            <a:r>
              <a:rPr lang="de-DE" sz="1400" dirty="0"/>
              <a:t>Onkologie</a:t>
            </a:r>
          </a:p>
          <a:p>
            <a:r>
              <a:rPr lang="de-DE" sz="1400" dirty="0"/>
              <a:t>Verbesserte Krebstherapien durch frühzeitige Symptomerkennung</a:t>
            </a:r>
          </a:p>
          <a:p>
            <a:endParaRPr lang="de-DE" sz="1400" dirty="0"/>
          </a:p>
          <a:p>
            <a:r>
              <a:rPr lang="de-DE" sz="1400" dirty="0"/>
              <a:t>Psychosomatik</a:t>
            </a:r>
          </a:p>
          <a:p>
            <a:r>
              <a:rPr lang="de-DE" sz="1400" dirty="0"/>
              <a:t>Weniger Arbeit dank digitaler Testverfahren.</a:t>
            </a:r>
          </a:p>
          <a:p>
            <a:endParaRPr lang="de-DE" sz="1400" dirty="0"/>
          </a:p>
          <a:p>
            <a:r>
              <a:rPr lang="de-DE" sz="1400" dirty="0"/>
              <a:t>Neurochirurgie</a:t>
            </a:r>
          </a:p>
          <a:p>
            <a:r>
              <a:rPr lang="de-DE" sz="1400" dirty="0"/>
              <a:t>Bessere Diagnostik durch digitale </a:t>
            </a:r>
            <a:r>
              <a:rPr lang="de-DE" sz="1400" dirty="0" err="1"/>
              <a:t>Pre</a:t>
            </a:r>
            <a:r>
              <a:rPr lang="de-DE" sz="1400" dirty="0"/>
              <a:t>-Screenings.</a:t>
            </a:r>
          </a:p>
          <a:p>
            <a:endParaRPr lang="de-DE" sz="1400" dirty="0"/>
          </a:p>
          <a:p>
            <a:r>
              <a:rPr lang="de-DE" sz="1400" dirty="0"/>
              <a:t>Weitere Fachgebiete</a:t>
            </a:r>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endParaRPr lang="de-DE" sz="1400" dirty="0"/>
          </a:p>
          <a:p>
            <a:r>
              <a:rPr lang="de-DE" sz="1400" dirty="0"/>
              <a:t>EORTC QLQ-C30</a:t>
            </a:r>
          </a:p>
          <a:p>
            <a:endParaRPr lang="de-DE" sz="1400" dirty="0"/>
          </a:p>
          <a:p>
            <a:r>
              <a:rPr lang="de-DE" sz="1400" dirty="0"/>
              <a:t>Die European </a:t>
            </a:r>
            <a:r>
              <a:rPr lang="de-DE" sz="1400" dirty="0" err="1"/>
              <a:t>Organization</a:t>
            </a:r>
            <a:r>
              <a:rPr lang="de-DE" sz="1400" dirty="0"/>
              <a:t> </a:t>
            </a:r>
            <a:r>
              <a:rPr lang="de-DE" sz="1400" dirty="0" err="1"/>
              <a:t>for</a:t>
            </a:r>
            <a:r>
              <a:rPr lang="de-DE" sz="1400" dirty="0"/>
              <a:t> Research </a:t>
            </a:r>
            <a:r>
              <a:rPr lang="de-DE" sz="1400" dirty="0" err="1"/>
              <a:t>and</a:t>
            </a:r>
            <a:r>
              <a:rPr lang="de-DE" sz="1400" dirty="0"/>
              <a:t> Treatment </a:t>
            </a:r>
            <a:r>
              <a:rPr lang="de-DE" sz="1400" dirty="0" err="1"/>
              <a:t>of</a:t>
            </a:r>
            <a:r>
              <a:rPr lang="de-DE" sz="1400" dirty="0"/>
              <a:t> Cancer ist eine gemeinnützige Organisation. Um die Forschung im Gebiet der Onkologie anzutreiben, begann sie 1986 die Entwicklung eines integrativen, modularen Quality </a:t>
            </a:r>
            <a:r>
              <a:rPr lang="de-DE" sz="1400" dirty="0" err="1"/>
              <a:t>of</a:t>
            </a:r>
            <a:r>
              <a:rPr lang="de-DE" sz="1400" dirty="0"/>
              <a:t> Life Fragebogens als Patient </a:t>
            </a:r>
            <a:r>
              <a:rPr lang="de-DE" sz="1400" dirty="0" err="1"/>
              <a:t>Reported</a:t>
            </a:r>
            <a:r>
              <a:rPr lang="de-DE" sz="1400" dirty="0"/>
              <a:t> Outcome (PRO)-Instrument. Sie publizierten diesen 1993 unter dem Namen EORTC QLQ-C30 als EORTC Core Quality </a:t>
            </a:r>
            <a:r>
              <a:rPr lang="de-DE" sz="1400" dirty="0" err="1"/>
              <a:t>of</a:t>
            </a:r>
            <a:r>
              <a:rPr lang="de-DE" sz="1400" dirty="0"/>
              <a:t> Life Questionnaire.1</a:t>
            </a:r>
          </a:p>
          <a:p>
            <a:endParaRPr lang="de-DE" sz="1400" dirty="0"/>
          </a:p>
          <a:p>
            <a:r>
              <a:rPr lang="de-DE" sz="1400" dirty="0"/>
              <a:t>EORTC QLQ-C30 Fragebogen Inhalt</a:t>
            </a:r>
          </a:p>
          <a:p>
            <a:endParaRPr lang="de-DE" sz="1400" dirty="0"/>
          </a:p>
          <a:p>
            <a:r>
              <a:rPr lang="de-DE" sz="1400" dirty="0"/>
              <a:t>Der EORTC QLQ-C30 Fragebogen beinhaltet 30 Fragen und beurteilt die Lebensqualität onkologischer Patienten multidimensional über 10 Subskalen.</a:t>
            </a:r>
          </a:p>
          <a:p>
            <a:endParaRPr lang="de-DE" sz="1400" dirty="0"/>
          </a:p>
        </p:txBody>
      </p:sp>
    </p:spTree>
    <p:extLst>
      <p:ext uri="{BB962C8B-B14F-4D97-AF65-F5344CB8AC3E}">
        <p14:creationId xmlns:p14="http://schemas.microsoft.com/office/powerpoint/2010/main" xmlns="" val="2524959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2" cstate="print"/>
          <a:stretch>
            <a:fillRect/>
          </a:stretch>
        </p:blipFill>
        <p:spPr>
          <a:xfrm>
            <a:off x="766762" y="138113"/>
            <a:ext cx="2566729" cy="1641550"/>
          </a:xfrm>
          <a:prstGeom prst="rect">
            <a:avLst/>
          </a:prstGeom>
        </p:spPr>
      </p:pic>
      <p:sp>
        <p:nvSpPr>
          <p:cNvPr id="2" name="Titel 1"/>
          <p:cNvSpPr>
            <a:spLocks noGrp="1"/>
          </p:cNvSpPr>
          <p:nvPr>
            <p:ph type="ctrTitle"/>
          </p:nvPr>
        </p:nvSpPr>
        <p:spPr/>
        <p:txBody>
          <a:bodyPr/>
          <a:lstStyle/>
          <a:p>
            <a:endParaRPr lang="de-DE" sz="1200" dirty="0"/>
          </a:p>
        </p:txBody>
      </p:sp>
      <p:pic>
        <p:nvPicPr>
          <p:cNvPr id="7" name="Grafik 6"/>
          <p:cNvPicPr>
            <a:picLocks noChangeAspect="1"/>
          </p:cNvPicPr>
          <p:nvPr/>
        </p:nvPicPr>
        <p:blipFill>
          <a:blip r:embed="rId3" cstate="print"/>
          <a:stretch>
            <a:fillRect/>
          </a:stretch>
        </p:blipFill>
        <p:spPr>
          <a:xfrm>
            <a:off x="521804" y="2125068"/>
            <a:ext cx="8028384" cy="1748687"/>
          </a:xfrm>
          <a:prstGeom prst="rect">
            <a:avLst/>
          </a:prstGeom>
        </p:spPr>
      </p:pic>
      <p:sp>
        <p:nvSpPr>
          <p:cNvPr id="3" name="Untertitel 2"/>
          <p:cNvSpPr>
            <a:spLocks noGrp="1"/>
          </p:cNvSpPr>
          <p:nvPr>
            <p:ph type="subTitle" idx="1"/>
          </p:nvPr>
        </p:nvSpPr>
        <p:spPr>
          <a:xfrm>
            <a:off x="611560" y="2379459"/>
            <a:ext cx="8208912" cy="2376264"/>
          </a:xfrm>
        </p:spPr>
        <p:txBody>
          <a:bodyPr/>
          <a:lstStyle/>
          <a:p>
            <a:endParaRPr lang="de-DE" dirty="0"/>
          </a:p>
          <a:p>
            <a:endParaRPr lang="de-DE" dirty="0"/>
          </a:p>
          <a:p>
            <a:endParaRPr lang="de-DE" dirty="0"/>
          </a:p>
        </p:txBody>
      </p:sp>
    </p:spTree>
    <p:extLst>
      <p:ext uri="{BB962C8B-B14F-4D97-AF65-F5344CB8AC3E}">
        <p14:creationId xmlns:p14="http://schemas.microsoft.com/office/powerpoint/2010/main" xmlns="" val="3298205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pic>
        <p:nvPicPr>
          <p:cNvPr id="129029" name="Picture 5" descr="http://www.frauenarzt.de/joomlatools-files/docman-images/Titelbilder/2019/Titelbild_2019-02.jpg"/>
          <p:cNvPicPr>
            <a:picLocks noChangeAspect="1" noChangeArrowheads="1"/>
          </p:cNvPicPr>
          <p:nvPr/>
        </p:nvPicPr>
        <p:blipFill>
          <a:blip r:embed="rId2" cstate="print"/>
          <a:srcRect/>
          <a:stretch>
            <a:fillRect/>
          </a:stretch>
        </p:blipFill>
        <p:spPr bwMode="auto">
          <a:xfrm>
            <a:off x="0" y="0"/>
            <a:ext cx="1979712" cy="2641834"/>
          </a:xfrm>
          <a:prstGeom prst="rect">
            <a:avLst/>
          </a:prstGeom>
          <a:noFill/>
        </p:spPr>
      </p:pic>
      <p:grpSp>
        <p:nvGrpSpPr>
          <p:cNvPr id="10" name="Gruppieren 9"/>
          <p:cNvGrpSpPr/>
          <p:nvPr/>
        </p:nvGrpSpPr>
        <p:grpSpPr>
          <a:xfrm>
            <a:off x="107504" y="843558"/>
            <a:ext cx="3096344" cy="1080120"/>
            <a:chOff x="179512" y="1923678"/>
            <a:chExt cx="1800200" cy="432048"/>
          </a:xfrm>
        </p:grpSpPr>
        <p:pic>
          <p:nvPicPr>
            <p:cNvPr id="129030" name="Picture 6"/>
            <p:cNvPicPr>
              <a:picLocks noChangeAspect="1" noChangeArrowheads="1"/>
            </p:cNvPicPr>
            <p:nvPr/>
          </p:nvPicPr>
          <p:blipFill>
            <a:blip r:embed="rId3" cstate="print"/>
            <a:srcRect b="30847"/>
            <a:stretch>
              <a:fillRect/>
            </a:stretch>
          </p:blipFill>
          <p:spPr bwMode="auto">
            <a:xfrm>
              <a:off x="179512" y="1923678"/>
              <a:ext cx="1787302" cy="426172"/>
            </a:xfrm>
            <a:prstGeom prst="rect">
              <a:avLst/>
            </a:prstGeom>
            <a:noFill/>
            <a:ln w="9525">
              <a:noFill/>
              <a:miter lim="800000"/>
              <a:headEnd/>
              <a:tailEnd/>
            </a:ln>
          </p:spPr>
        </p:pic>
        <p:sp>
          <p:nvSpPr>
            <p:cNvPr id="8" name="Rechteck 7"/>
            <p:cNvSpPr/>
            <p:nvPr/>
          </p:nvSpPr>
          <p:spPr>
            <a:xfrm>
              <a:off x="1619672" y="2211710"/>
              <a:ext cx="360040"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1" name="Grafik 1"/>
          <p:cNvPicPr>
            <a:picLocks noGrp="1" noChangeAspect="1"/>
          </p:cNvPicPr>
          <p:nvPr>
            <p:ph idx="1"/>
          </p:nvPr>
        </p:nvPicPr>
        <p:blipFill>
          <a:blip r:embed="rId4" cstate="print"/>
          <a:srcRect/>
          <a:stretch>
            <a:fillRect/>
          </a:stretch>
        </p:blipFill>
        <p:spPr bwMode="auto">
          <a:xfrm>
            <a:off x="4847294" y="143054"/>
            <a:ext cx="4296706" cy="2355726"/>
          </a:xfrm>
          <a:prstGeom prst="rect">
            <a:avLst/>
          </a:prstGeom>
          <a:noFill/>
          <a:ln w="9525">
            <a:noFill/>
            <a:miter lim="800000"/>
            <a:headEnd/>
            <a:tailEnd/>
          </a:ln>
        </p:spPr>
      </p:pic>
      <p:sp>
        <p:nvSpPr>
          <p:cNvPr id="12" name="Inhaltsplatzhalter 11"/>
          <p:cNvSpPr>
            <a:spLocks noGrp="1"/>
          </p:cNvSpPr>
          <p:nvPr>
            <p:ph idx="1"/>
          </p:nvPr>
        </p:nvSpPr>
        <p:spPr>
          <a:xfrm>
            <a:off x="539552" y="2715765"/>
            <a:ext cx="8280920" cy="1512169"/>
          </a:xfrm>
        </p:spPr>
        <p:txBody>
          <a:bodyPr/>
          <a:lstStyle/>
          <a:p>
            <a:r>
              <a:rPr lang="de-DE" sz="1800" dirty="0"/>
              <a:t>190 erkrankungsfreie Brustkrebspatientinnen</a:t>
            </a:r>
          </a:p>
          <a:p>
            <a:r>
              <a:rPr lang="de-DE" sz="1800" dirty="0"/>
              <a:t>Messinstrumente: EORTC QLQ-C30 und –BR23</a:t>
            </a:r>
          </a:p>
          <a:p>
            <a:r>
              <a:rPr lang="de-DE" sz="1800" dirty="0"/>
              <a:t>4 Messzeitpunkte (während bzw. Ende </a:t>
            </a:r>
            <a:r>
              <a:rPr lang="de-DE" sz="1800" dirty="0" err="1"/>
              <a:t>adjuvante</a:t>
            </a:r>
            <a:r>
              <a:rPr lang="de-DE" sz="1800" dirty="0"/>
              <a:t> Therapie, 1J., 5J. nach Diagnose</a:t>
            </a:r>
          </a:p>
          <a:p>
            <a:r>
              <a:rPr lang="de-DE" sz="1800" dirty="0"/>
              <a:t>Vergleich Frauen im gleichen Alter deutsche Allgemeinbevölkerung</a:t>
            </a:r>
          </a:p>
          <a:p>
            <a:r>
              <a:rPr lang="de-DE" sz="1800" dirty="0"/>
              <a:t>Während der Chemotherapie an randomisierten Sportinterventionsstudien </a:t>
            </a:r>
          </a:p>
          <a:p>
            <a:pPr marL="0" indent="0">
              <a:buNone/>
            </a:pPr>
            <a:r>
              <a:rPr lang="de-DE" sz="1800" dirty="0"/>
              <a:t>	am NCT Heidelberg teilgenommen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12" name="Inhaltsplatzhalter 11"/>
          <p:cNvSpPr>
            <a:spLocks noGrp="1"/>
          </p:cNvSpPr>
          <p:nvPr>
            <p:ph idx="1"/>
          </p:nvPr>
        </p:nvSpPr>
        <p:spPr>
          <a:xfrm>
            <a:off x="5436096" y="1563638"/>
            <a:ext cx="3456384" cy="2592288"/>
          </a:xfrm>
        </p:spPr>
        <p:txBody>
          <a:bodyPr/>
          <a:lstStyle/>
          <a:p>
            <a:pPr>
              <a:buNone/>
            </a:pPr>
            <a:r>
              <a:rPr lang="de-DE" sz="1800" b="1" dirty="0"/>
              <a:t>Ergebnis</a:t>
            </a:r>
          </a:p>
          <a:p>
            <a:r>
              <a:rPr lang="de-DE" sz="1800" dirty="0"/>
              <a:t>Während der </a:t>
            </a:r>
            <a:r>
              <a:rPr lang="de-DE" sz="1800" dirty="0" err="1"/>
              <a:t>adjuvanten</a:t>
            </a:r>
            <a:r>
              <a:rPr lang="de-DE" sz="1800" dirty="0"/>
              <a:t> Chemotherapie-bzw. Strahlentherapie war die allgemeine LQ sowie alle 5 EORTC QLQ-C30 im Mittel erheblich eingeschränkt.</a:t>
            </a:r>
          </a:p>
          <a:p>
            <a:r>
              <a:rPr lang="de-DE" sz="1800" dirty="0"/>
              <a:t>  nach 5 Jahren in fast allen Bereichen wieder angeglichen</a:t>
            </a:r>
          </a:p>
        </p:txBody>
      </p:sp>
      <p:pic>
        <p:nvPicPr>
          <p:cNvPr id="9" name="Picture 2"/>
          <p:cNvPicPr>
            <a:picLocks noChangeAspect="1" noChangeArrowheads="1"/>
          </p:cNvPicPr>
          <p:nvPr/>
        </p:nvPicPr>
        <p:blipFill>
          <a:blip r:embed="rId2" cstate="print"/>
          <a:srcRect/>
          <a:stretch>
            <a:fillRect/>
          </a:stretch>
        </p:blipFill>
        <p:spPr bwMode="auto">
          <a:xfrm>
            <a:off x="20350" y="3600"/>
            <a:ext cx="5531325" cy="4728390"/>
          </a:xfrm>
          <a:prstGeom prst="rect">
            <a:avLst/>
          </a:prstGeom>
          <a:noFill/>
          <a:ln w="9525">
            <a:noFill/>
            <a:miter lim="800000"/>
            <a:headEnd/>
            <a:tailEnd/>
          </a:ln>
        </p:spPr>
      </p:pic>
      <p:sp>
        <p:nvSpPr>
          <p:cNvPr id="10" name="Inhaltsplatzhalter 9"/>
          <p:cNvSpPr>
            <a:spLocks noGrp="1"/>
          </p:cNvSpPr>
          <p:nvPr>
            <p:ph idx="1"/>
          </p:nvPr>
        </p:nvSpPr>
        <p:spPr>
          <a:xfrm>
            <a:off x="0" y="3867894"/>
            <a:ext cx="8553128" cy="1515616"/>
          </a:xfrm>
        </p:spPr>
        <p:txBody>
          <a:bodyPr/>
          <a:lstStyle/>
          <a:p>
            <a:pPr>
              <a:buNone/>
            </a:pPr>
            <a:endParaRPr lang="de-DE" b="1" dirty="0"/>
          </a:p>
        </p:txBody>
      </p:sp>
      <p:sp>
        <p:nvSpPr>
          <p:cNvPr id="13" name="Rechteck 12"/>
          <p:cNvSpPr/>
          <p:nvPr/>
        </p:nvSpPr>
        <p:spPr>
          <a:xfrm>
            <a:off x="5724128" y="3600"/>
            <a:ext cx="3240360" cy="1477328"/>
          </a:xfrm>
          <a:prstGeom prst="rect">
            <a:avLst/>
          </a:prstGeom>
        </p:spPr>
        <p:txBody>
          <a:bodyPr wrap="square">
            <a:spAutoFit/>
          </a:bodyPr>
          <a:lstStyle/>
          <a:p>
            <a:r>
              <a:rPr lang="de-DE" dirty="0"/>
              <a:t>190 Brustkrebspatientinnen im Fünfjahres-Verlauf (</a:t>
            </a:r>
            <a:r>
              <a:rPr lang="de-DE" dirty="0">
                <a:solidFill>
                  <a:srgbClr val="0070C0"/>
                </a:solidFill>
              </a:rPr>
              <a:t>blau</a:t>
            </a:r>
            <a:r>
              <a:rPr lang="de-DE" dirty="0"/>
              <a:t>) </a:t>
            </a:r>
          </a:p>
          <a:p>
            <a:r>
              <a:rPr lang="de-DE" dirty="0"/>
              <a:t>Frauen gleichen Alters Allgemeinbevölkerung in Deutschland (</a:t>
            </a:r>
            <a:r>
              <a:rPr lang="de-DE" dirty="0">
                <a:solidFill>
                  <a:srgbClr val="FF0000"/>
                </a:solidFill>
              </a:rPr>
              <a:t>rot</a:t>
            </a:r>
            <a:r>
              <a:rPr lang="de-DE"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12" name="Inhaltsplatzhalter 11"/>
          <p:cNvSpPr>
            <a:spLocks noGrp="1"/>
          </p:cNvSpPr>
          <p:nvPr>
            <p:ph idx="1"/>
          </p:nvPr>
        </p:nvSpPr>
        <p:spPr>
          <a:xfrm>
            <a:off x="5885892" y="1563638"/>
            <a:ext cx="3096344" cy="3096345"/>
          </a:xfrm>
        </p:spPr>
        <p:txBody>
          <a:bodyPr/>
          <a:lstStyle/>
          <a:p>
            <a:pPr marL="0" indent="0">
              <a:buNone/>
            </a:pPr>
            <a:r>
              <a:rPr lang="de-DE" sz="1800" b="1" dirty="0"/>
              <a:t>Ergebnis</a:t>
            </a:r>
          </a:p>
          <a:p>
            <a:r>
              <a:rPr lang="de-DE" sz="1800" dirty="0"/>
              <a:t> 5 Jahre nach der Brustkrebsdiagnose </a:t>
            </a:r>
          </a:p>
          <a:p>
            <a:r>
              <a:rPr lang="de-DE" sz="1800" dirty="0"/>
              <a:t> </a:t>
            </a:r>
            <a:r>
              <a:rPr lang="de-DE" sz="1800" dirty="0" err="1"/>
              <a:t>signifikan</a:t>
            </a:r>
            <a:r>
              <a:rPr lang="de-DE" sz="1800" dirty="0"/>
              <a:t> mehr Gedächtnisprobleme</a:t>
            </a:r>
          </a:p>
          <a:p>
            <a:pPr marL="0" indent="0">
              <a:buNone/>
            </a:pPr>
            <a:r>
              <a:rPr lang="de-DE" sz="1800" dirty="0"/>
              <a:t>        Konzentrationsstörungen</a:t>
            </a:r>
          </a:p>
          <a:p>
            <a:pPr marL="0" indent="0">
              <a:buNone/>
            </a:pPr>
            <a:r>
              <a:rPr lang="de-DE" sz="1400" b="1" dirty="0"/>
              <a:t>Ätiologie: </a:t>
            </a:r>
            <a:r>
              <a:rPr lang="de-DE" sz="1400" dirty="0"/>
              <a:t>mögliche </a:t>
            </a:r>
            <a:r>
              <a:rPr lang="de-DE" sz="1400" dirty="0" err="1"/>
              <a:t>inflammatorische</a:t>
            </a:r>
            <a:r>
              <a:rPr lang="de-DE" sz="1400" dirty="0"/>
              <a:t> Wirkmechanismen, direkte </a:t>
            </a:r>
            <a:r>
              <a:rPr lang="de-DE" sz="1400" dirty="0">
                <a:solidFill>
                  <a:srgbClr val="00B0F0"/>
                </a:solidFill>
              </a:rPr>
              <a:t>neurotoxische Effekte</a:t>
            </a:r>
            <a:r>
              <a:rPr lang="de-DE" sz="1400" dirty="0"/>
              <a:t>, Schädigung an </a:t>
            </a:r>
            <a:r>
              <a:rPr lang="de-DE" sz="1400" dirty="0" err="1"/>
              <a:t>Progenitorzellen</a:t>
            </a:r>
            <a:r>
              <a:rPr lang="de-DE" sz="1400" dirty="0"/>
              <a:t>, </a:t>
            </a:r>
            <a:r>
              <a:rPr lang="de-DE" sz="1400" dirty="0" err="1"/>
              <a:t>Abnormalitäten</a:t>
            </a:r>
            <a:r>
              <a:rPr lang="de-DE" sz="1400" dirty="0"/>
              <a:t> in der weißen Substanz des Gehirns</a:t>
            </a:r>
          </a:p>
          <a:p>
            <a:endParaRPr lang="de-DE" sz="1800" dirty="0"/>
          </a:p>
        </p:txBody>
      </p:sp>
      <p:pic>
        <p:nvPicPr>
          <p:cNvPr id="11" name="Picture 2"/>
          <p:cNvPicPr>
            <a:picLocks noGrp="1" noChangeAspect="1" noChangeArrowheads="1"/>
          </p:cNvPicPr>
          <p:nvPr>
            <p:ph idx="1"/>
          </p:nvPr>
        </p:nvPicPr>
        <p:blipFill>
          <a:blip r:embed="rId2" cstate="print"/>
          <a:srcRect/>
          <a:stretch>
            <a:fillRect/>
          </a:stretch>
        </p:blipFill>
        <p:spPr bwMode="auto">
          <a:xfrm>
            <a:off x="-9129" y="14665"/>
            <a:ext cx="5805939" cy="4717325"/>
          </a:xfrm>
          <a:prstGeom prst="rect">
            <a:avLst/>
          </a:prstGeom>
          <a:noFill/>
          <a:ln w="9525">
            <a:noFill/>
            <a:miter lim="800000"/>
            <a:headEnd/>
            <a:tailEnd/>
          </a:ln>
        </p:spPr>
      </p:pic>
      <p:sp>
        <p:nvSpPr>
          <p:cNvPr id="9" name="Rechteck 8"/>
          <p:cNvSpPr/>
          <p:nvPr/>
        </p:nvSpPr>
        <p:spPr>
          <a:xfrm>
            <a:off x="5724128" y="0"/>
            <a:ext cx="3419872" cy="1477328"/>
          </a:xfrm>
          <a:prstGeom prst="rect">
            <a:avLst/>
          </a:prstGeom>
        </p:spPr>
        <p:txBody>
          <a:bodyPr wrap="square">
            <a:spAutoFit/>
          </a:bodyPr>
          <a:lstStyle/>
          <a:p>
            <a:r>
              <a:rPr lang="de-DE" dirty="0"/>
              <a:t>190 Brustkrebspatientinnen im Fünfjahres-Verlauf (</a:t>
            </a:r>
            <a:r>
              <a:rPr lang="de-DE" dirty="0">
                <a:solidFill>
                  <a:srgbClr val="0070C0"/>
                </a:solidFill>
              </a:rPr>
              <a:t>blau</a:t>
            </a:r>
            <a:r>
              <a:rPr lang="de-DE" dirty="0"/>
              <a:t>) </a:t>
            </a:r>
          </a:p>
          <a:p>
            <a:r>
              <a:rPr lang="de-DE" dirty="0"/>
              <a:t>Frauen gleichen Alters Allgemeinbevölkerung in Deutschland (</a:t>
            </a:r>
            <a:r>
              <a:rPr lang="de-DE" dirty="0">
                <a:solidFill>
                  <a:srgbClr val="FF0000"/>
                </a:solidFill>
              </a:rPr>
              <a:t>rot</a:t>
            </a:r>
            <a:r>
              <a:rPr lang="de-DE" dirty="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12" name="Inhaltsplatzhalter 11"/>
          <p:cNvSpPr>
            <a:spLocks noGrp="1"/>
          </p:cNvSpPr>
          <p:nvPr>
            <p:ph idx="1"/>
          </p:nvPr>
        </p:nvSpPr>
        <p:spPr>
          <a:xfrm>
            <a:off x="5496207" y="1744822"/>
            <a:ext cx="3828321" cy="2514673"/>
          </a:xfrm>
        </p:spPr>
        <p:txBody>
          <a:bodyPr/>
          <a:lstStyle/>
          <a:p>
            <a:pPr marL="0" indent="0">
              <a:buNone/>
            </a:pPr>
            <a:r>
              <a:rPr lang="de-DE" sz="1800" b="1" dirty="0"/>
              <a:t>Ergebnis</a:t>
            </a:r>
            <a:r>
              <a:rPr lang="de-DE" sz="1800" dirty="0"/>
              <a:t> </a:t>
            </a:r>
          </a:p>
          <a:p>
            <a:pPr marL="0" indent="0">
              <a:buNone/>
            </a:pPr>
            <a:r>
              <a:rPr lang="de-DE" sz="1800" dirty="0"/>
              <a:t>5 Jahre nach der Brustkrebsdiagnose </a:t>
            </a:r>
          </a:p>
          <a:p>
            <a:r>
              <a:rPr lang="de-DE" sz="1800" dirty="0"/>
              <a:t>signifikant mehr Schlafprobleme</a:t>
            </a:r>
          </a:p>
          <a:p>
            <a:pPr marL="0" indent="0">
              <a:buNone/>
            </a:pPr>
            <a:r>
              <a:rPr lang="de-DE" sz="1800" dirty="0"/>
              <a:t>Korrelierten stark mit </a:t>
            </a:r>
            <a:r>
              <a:rPr lang="de-DE" sz="1800" dirty="0" err="1"/>
              <a:t>Fatigue</a:t>
            </a:r>
            <a:r>
              <a:rPr lang="de-DE" sz="1800" dirty="0"/>
              <a:t> und kognitiven Einschränkungen</a:t>
            </a:r>
          </a:p>
          <a:p>
            <a:r>
              <a:rPr lang="de-DE" sz="1800" dirty="0" err="1"/>
              <a:t>Nurses´Health</a:t>
            </a:r>
            <a:r>
              <a:rPr lang="de-DE" sz="1800" dirty="0"/>
              <a:t> Study : Zusammenhang von Schlafproblemen mit e. höheren Gesamtmortalität</a:t>
            </a:r>
          </a:p>
          <a:p>
            <a:endParaRPr lang="de-DE" sz="1400" dirty="0"/>
          </a:p>
          <a:p>
            <a:pPr marL="0" indent="0">
              <a:buNone/>
            </a:pPr>
            <a:r>
              <a:rPr lang="de-DE" sz="1400" dirty="0"/>
              <a:t> </a:t>
            </a:r>
          </a:p>
          <a:p>
            <a:endParaRPr lang="de-DE" sz="1800" dirty="0"/>
          </a:p>
        </p:txBody>
      </p:sp>
      <p:pic>
        <p:nvPicPr>
          <p:cNvPr id="13" name="Picture 1"/>
          <p:cNvPicPr>
            <a:picLocks noChangeAspect="1" noChangeArrowheads="1"/>
          </p:cNvPicPr>
          <p:nvPr/>
        </p:nvPicPr>
        <p:blipFill>
          <a:blip r:embed="rId2" cstate="print"/>
          <a:srcRect/>
          <a:stretch>
            <a:fillRect/>
          </a:stretch>
        </p:blipFill>
        <p:spPr bwMode="auto">
          <a:xfrm>
            <a:off x="0" y="-11410"/>
            <a:ext cx="5496207" cy="4815408"/>
          </a:xfrm>
          <a:prstGeom prst="rect">
            <a:avLst/>
          </a:prstGeom>
          <a:noFill/>
          <a:ln w="9525">
            <a:noFill/>
            <a:miter lim="800000"/>
            <a:headEnd/>
            <a:tailEnd/>
          </a:ln>
        </p:spPr>
      </p:pic>
      <p:sp>
        <p:nvSpPr>
          <p:cNvPr id="14" name="Inhaltsplatzhalter 13"/>
          <p:cNvSpPr>
            <a:spLocks noGrp="1"/>
          </p:cNvSpPr>
          <p:nvPr>
            <p:ph idx="1"/>
          </p:nvPr>
        </p:nvSpPr>
        <p:spPr>
          <a:xfrm>
            <a:off x="467544" y="4227934"/>
            <a:ext cx="8147248" cy="360040"/>
          </a:xfrm>
        </p:spPr>
        <p:txBody>
          <a:bodyPr/>
          <a:lstStyle/>
          <a:p>
            <a:endParaRPr lang="de-DE" dirty="0"/>
          </a:p>
        </p:txBody>
      </p:sp>
      <p:sp>
        <p:nvSpPr>
          <p:cNvPr id="17" name="Rechteck 16"/>
          <p:cNvSpPr/>
          <p:nvPr/>
        </p:nvSpPr>
        <p:spPr>
          <a:xfrm>
            <a:off x="2361862" y="706388"/>
            <a:ext cx="590466" cy="3531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hteck 17"/>
          <p:cNvSpPr/>
          <p:nvPr/>
        </p:nvSpPr>
        <p:spPr>
          <a:xfrm>
            <a:off x="5496207" y="267494"/>
            <a:ext cx="3647793" cy="1477328"/>
          </a:xfrm>
          <a:prstGeom prst="rect">
            <a:avLst/>
          </a:prstGeom>
        </p:spPr>
        <p:txBody>
          <a:bodyPr wrap="square">
            <a:spAutoFit/>
          </a:bodyPr>
          <a:lstStyle/>
          <a:p>
            <a:r>
              <a:rPr lang="de-DE" dirty="0"/>
              <a:t>190 Brustkrebspatientinnen im Fünfjahres-Verlauf (</a:t>
            </a:r>
            <a:r>
              <a:rPr lang="de-DE" dirty="0">
                <a:solidFill>
                  <a:srgbClr val="0070C0"/>
                </a:solidFill>
              </a:rPr>
              <a:t>blau</a:t>
            </a:r>
            <a:r>
              <a:rPr lang="de-DE" dirty="0"/>
              <a:t>) </a:t>
            </a:r>
          </a:p>
          <a:p>
            <a:r>
              <a:rPr lang="de-DE" dirty="0"/>
              <a:t>Frauen gleichen Alters Allgemeinbevölkerung in Deutschland (</a:t>
            </a:r>
            <a:r>
              <a:rPr lang="de-DE" dirty="0">
                <a:solidFill>
                  <a:srgbClr val="FF0000"/>
                </a:solidFill>
              </a:rPr>
              <a:t>rot</a:t>
            </a:r>
            <a:r>
              <a:rPr lang="de-DE" dirty="0"/>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pic>
        <p:nvPicPr>
          <p:cNvPr id="129027" name="Picture 3"/>
          <p:cNvPicPr>
            <a:picLocks noGrp="1" noChangeAspect="1" noChangeArrowheads="1"/>
          </p:cNvPicPr>
          <p:nvPr>
            <p:ph idx="1"/>
          </p:nvPr>
        </p:nvPicPr>
        <p:blipFill>
          <a:blip r:embed="rId2" cstate="print"/>
          <a:srcRect/>
          <a:stretch>
            <a:fillRect/>
          </a:stretch>
        </p:blipFill>
        <p:spPr bwMode="auto">
          <a:xfrm>
            <a:off x="-1" y="0"/>
            <a:ext cx="5479147" cy="4731990"/>
          </a:xfrm>
          <a:prstGeom prst="rect">
            <a:avLst/>
          </a:prstGeom>
          <a:noFill/>
          <a:ln w="9525">
            <a:noFill/>
            <a:miter lim="800000"/>
            <a:headEnd/>
            <a:tailEnd/>
          </a:ln>
        </p:spPr>
      </p:pic>
      <p:sp>
        <p:nvSpPr>
          <p:cNvPr id="9" name="Rechteck 8"/>
          <p:cNvSpPr/>
          <p:nvPr/>
        </p:nvSpPr>
        <p:spPr>
          <a:xfrm>
            <a:off x="5940152" y="123478"/>
            <a:ext cx="3024336" cy="1477328"/>
          </a:xfrm>
          <a:prstGeom prst="rect">
            <a:avLst/>
          </a:prstGeom>
        </p:spPr>
        <p:txBody>
          <a:bodyPr wrap="square">
            <a:spAutoFit/>
          </a:bodyPr>
          <a:lstStyle/>
          <a:p>
            <a:r>
              <a:rPr lang="de-DE" dirty="0"/>
              <a:t>190 Brustkrebspatientinnen im Fünfjahres-Verlauf (</a:t>
            </a:r>
            <a:r>
              <a:rPr lang="de-DE" dirty="0">
                <a:solidFill>
                  <a:srgbClr val="0070C0"/>
                </a:solidFill>
              </a:rPr>
              <a:t>blau</a:t>
            </a:r>
            <a:r>
              <a:rPr lang="de-DE" dirty="0"/>
              <a:t>) </a:t>
            </a:r>
          </a:p>
          <a:p>
            <a:r>
              <a:rPr lang="de-DE" dirty="0"/>
              <a:t>Frauen gleichen Alters Allgemeinbevölkerung in Deutschland (</a:t>
            </a:r>
            <a:r>
              <a:rPr lang="de-DE" dirty="0">
                <a:solidFill>
                  <a:srgbClr val="FF0000"/>
                </a:solidFill>
              </a:rPr>
              <a:t>rot</a:t>
            </a:r>
            <a:r>
              <a:rPr lang="de-DE" dirty="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Physische Funktion</a:t>
            </a:r>
          </a:p>
        </p:txBody>
      </p:sp>
      <p:sp>
        <p:nvSpPr>
          <p:cNvPr id="9" name="Inhaltsplatzhalter 8"/>
          <p:cNvSpPr>
            <a:spLocks noGrp="1"/>
          </p:cNvSpPr>
          <p:nvPr>
            <p:ph idx="1"/>
          </p:nvPr>
        </p:nvSpPr>
        <p:spPr>
          <a:xfrm>
            <a:off x="467544" y="1131590"/>
            <a:ext cx="8219256" cy="1728192"/>
          </a:xfrm>
        </p:spPr>
        <p:txBody>
          <a:bodyPr/>
          <a:lstStyle/>
          <a:p>
            <a:pPr marL="0" indent="0">
              <a:buNone/>
            </a:pPr>
            <a:r>
              <a:rPr lang="de-DE" dirty="0"/>
              <a:t>Körperliche Fitness </a:t>
            </a:r>
          </a:p>
          <a:p>
            <a:pPr marL="0" indent="0">
              <a:buNone/>
            </a:pPr>
            <a:r>
              <a:rPr lang="de-DE" dirty="0"/>
              <a:t>objektiv bestimmt mittels </a:t>
            </a:r>
          </a:p>
          <a:p>
            <a:pPr marL="0" indent="0">
              <a:buNone/>
            </a:pPr>
            <a:r>
              <a:rPr lang="de-DE" dirty="0"/>
              <a:t>Spiroergometrie, isometrische, </a:t>
            </a:r>
          </a:p>
          <a:p>
            <a:pPr marL="0" indent="0">
              <a:buNone/>
            </a:pPr>
            <a:r>
              <a:rPr lang="de-DE" dirty="0" err="1"/>
              <a:t>isokinetische</a:t>
            </a:r>
            <a:r>
              <a:rPr lang="de-DE" dirty="0"/>
              <a:t> Kraftmessungen</a:t>
            </a:r>
          </a:p>
          <a:p>
            <a:pPr marL="0" indent="0">
              <a:buNone/>
            </a:pPr>
            <a:r>
              <a:rPr lang="de-DE" b="1" dirty="0"/>
              <a:t>Ergebnis</a:t>
            </a:r>
          </a:p>
          <a:p>
            <a:pPr marL="0" indent="0">
              <a:buNone/>
            </a:pPr>
            <a:r>
              <a:rPr lang="de-DE" dirty="0"/>
              <a:t>	Signifikant reduzierte körperliche Fitness bei 	Patientinnen nach Chemotherapie auch 5 Jahre nach 	Erstdiagnose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Zeit danach…“Nach-Sorge“</a:t>
            </a:r>
            <a:br>
              <a:rPr lang="de-DE" dirty="0"/>
            </a:br>
            <a:r>
              <a:rPr lang="de-DE" dirty="0" err="1"/>
              <a:t>Progredienzangst</a:t>
            </a:r>
            <a:r>
              <a:rPr lang="de-DE" dirty="0"/>
              <a:t>: Einflussfaktor Alter </a:t>
            </a:r>
            <a:br>
              <a:rPr lang="de-DE" dirty="0"/>
            </a:br>
            <a:r>
              <a:rPr lang="de-DE" dirty="0"/>
              <a:t> </a:t>
            </a:r>
            <a:br>
              <a:rPr lang="de-DE" dirty="0"/>
            </a:br>
            <a:endParaRPr lang="de-DE" sz="2400" dirty="0"/>
          </a:p>
        </p:txBody>
      </p:sp>
      <p:pic>
        <p:nvPicPr>
          <p:cNvPr id="6" name="Picture 2"/>
          <p:cNvPicPr>
            <a:picLocks noGrp="1" noChangeAspect="1" noChangeArrowheads="1"/>
          </p:cNvPicPr>
          <p:nvPr>
            <p:ph idx="1"/>
          </p:nvPr>
        </p:nvPicPr>
        <p:blipFill>
          <a:blip r:embed="rId3" cstate="print"/>
          <a:stretch>
            <a:fillRect/>
          </a:stretch>
        </p:blipFill>
        <p:spPr bwMode="auto">
          <a:xfrm>
            <a:off x="5215894" y="1356906"/>
            <a:ext cx="3928106" cy="3114289"/>
          </a:xfrm>
          <a:prstGeom prst="rect">
            <a:avLst/>
          </a:prstGeom>
          <a:noFill/>
          <a:ln w="9525">
            <a:noFill/>
            <a:miter lim="800000"/>
            <a:headEnd/>
            <a:tailEnd/>
          </a:ln>
        </p:spPr>
      </p:pic>
      <p:sp>
        <p:nvSpPr>
          <p:cNvPr id="7" name="Rechteck 6"/>
          <p:cNvSpPr/>
          <p:nvPr/>
        </p:nvSpPr>
        <p:spPr>
          <a:xfrm>
            <a:off x="469614" y="1844824"/>
            <a:ext cx="4966482" cy="3093154"/>
          </a:xfrm>
          <a:prstGeom prst="rect">
            <a:avLst/>
          </a:prstGeom>
        </p:spPr>
        <p:txBody>
          <a:bodyPr wrap="square">
            <a:spAutoFit/>
          </a:bodyPr>
          <a:lstStyle/>
          <a:p>
            <a:r>
              <a:rPr lang="de-DE" sz="2400" dirty="0">
                <a:solidFill>
                  <a:srgbClr val="545455"/>
                </a:solidFill>
                <a:ea typeface="+mj-ea"/>
                <a:cs typeface="+mj-cs"/>
              </a:rPr>
              <a:t>Jüngere Frauen sind stärker belastet</a:t>
            </a:r>
          </a:p>
          <a:p>
            <a:r>
              <a:rPr lang="de-DE" dirty="0">
                <a:solidFill>
                  <a:srgbClr val="545455"/>
                </a:solidFill>
                <a:ea typeface="+mj-ea"/>
                <a:cs typeface="+mj-cs"/>
              </a:rPr>
              <a:t>Insgesamt 22,1 % starke PA bei unter 50 J.</a:t>
            </a:r>
          </a:p>
          <a:p>
            <a:endParaRPr lang="de-DE" dirty="0">
              <a:solidFill>
                <a:srgbClr val="545455"/>
              </a:solidFill>
              <a:ea typeface="+mj-ea"/>
              <a:cs typeface="+mj-cs"/>
            </a:endParaRPr>
          </a:p>
          <a:p>
            <a:pPr marL="285750" indent="-285750">
              <a:buFont typeface="Arial" panose="020B0604020202020204" pitchFamily="34" charset="0"/>
              <a:buChar char="•"/>
            </a:pPr>
            <a:endParaRPr lang="de-DE" sz="1500" dirty="0">
              <a:solidFill>
                <a:srgbClr val="004A6F"/>
              </a:solidFill>
              <a:ea typeface="+mj-ea"/>
              <a:cs typeface="+mj-cs"/>
            </a:endParaRPr>
          </a:p>
          <a:p>
            <a:pPr marL="285750" indent="-285750">
              <a:buFont typeface="Arial" panose="020B0604020202020204" pitchFamily="34" charset="0"/>
              <a:buChar char="•"/>
            </a:pPr>
            <a:r>
              <a:rPr lang="de-DE" sz="1500" dirty="0" err="1">
                <a:solidFill>
                  <a:srgbClr val="004A6F"/>
                </a:solidFill>
                <a:ea typeface="+mj-ea"/>
                <a:cs typeface="+mj-cs"/>
              </a:rPr>
              <a:t>Progredienzangst</a:t>
            </a:r>
            <a:r>
              <a:rPr lang="de-DE" sz="1500" dirty="0">
                <a:solidFill>
                  <a:srgbClr val="004A6F"/>
                </a:solidFill>
                <a:ea typeface="+mj-ea"/>
                <a:cs typeface="+mj-cs"/>
              </a:rPr>
              <a:t> bei Patientinnen mit frühem Mammakarzinom</a:t>
            </a:r>
            <a:br>
              <a:rPr lang="de-DE" sz="1500" dirty="0">
                <a:solidFill>
                  <a:srgbClr val="004A6F"/>
                </a:solidFill>
                <a:ea typeface="+mj-ea"/>
                <a:cs typeface="+mj-cs"/>
              </a:rPr>
            </a:br>
            <a:r>
              <a:rPr lang="de-DE" sz="1500" dirty="0">
                <a:solidFill>
                  <a:srgbClr val="004A6F"/>
                </a:solidFill>
                <a:ea typeface="+mj-ea"/>
                <a:cs typeface="+mj-cs"/>
              </a:rPr>
              <a:t>S Rößler , F Siedentopf , W </a:t>
            </a:r>
            <a:r>
              <a:rPr lang="de-DE" sz="1500" dirty="0" err="1">
                <a:solidFill>
                  <a:srgbClr val="004A6F"/>
                </a:solidFill>
                <a:ea typeface="+mj-ea"/>
                <a:cs typeface="+mj-cs"/>
              </a:rPr>
              <a:t>Schoenegg</a:t>
            </a:r>
            <a:r>
              <a:rPr lang="de-DE" sz="1500" dirty="0">
                <a:solidFill>
                  <a:srgbClr val="004A6F"/>
                </a:solidFill>
                <a:ea typeface="+mj-ea"/>
                <a:cs typeface="+mj-cs"/>
              </a:rPr>
              <a:t> (2017)</a:t>
            </a:r>
          </a:p>
          <a:p>
            <a:pPr marL="285750" indent="-285750">
              <a:buFont typeface="Arial" panose="020B0604020202020204" pitchFamily="34" charset="0"/>
              <a:buChar char="•"/>
            </a:pPr>
            <a:endParaRPr lang="de-DE" sz="1500" dirty="0">
              <a:solidFill>
                <a:srgbClr val="004A6F"/>
              </a:solidFill>
              <a:ea typeface="+mj-ea"/>
              <a:cs typeface="+mj-cs"/>
            </a:endParaRPr>
          </a:p>
          <a:p>
            <a:pPr marL="285750" indent="-285750">
              <a:buFont typeface="Arial" panose="020B0604020202020204" pitchFamily="34" charset="0"/>
              <a:buChar char="•"/>
            </a:pPr>
            <a:r>
              <a:rPr lang="de-DE" sz="1500" dirty="0">
                <a:solidFill>
                  <a:prstClr val="black"/>
                </a:solidFill>
                <a:ea typeface="+mj-ea"/>
                <a:cs typeface="+mj-cs"/>
              </a:rPr>
              <a:t>Methodik: standardisierter Fragebogen 12-Item-Kurzform des </a:t>
            </a:r>
            <a:r>
              <a:rPr lang="de-DE" sz="1500" dirty="0" err="1">
                <a:solidFill>
                  <a:prstClr val="black"/>
                </a:solidFill>
                <a:ea typeface="+mj-ea"/>
                <a:cs typeface="+mj-cs"/>
              </a:rPr>
              <a:t>Progredienzangst</a:t>
            </a:r>
            <a:r>
              <a:rPr lang="de-DE" sz="1500" dirty="0">
                <a:solidFill>
                  <a:prstClr val="black"/>
                </a:solidFill>
                <a:ea typeface="+mj-ea"/>
                <a:cs typeface="+mj-cs"/>
              </a:rPr>
              <a:t> Fragebogens (PA-F-KF); Hospital </a:t>
            </a:r>
            <a:r>
              <a:rPr lang="de-DE" sz="1500" dirty="0" err="1">
                <a:solidFill>
                  <a:prstClr val="black"/>
                </a:solidFill>
                <a:ea typeface="+mj-ea"/>
                <a:cs typeface="+mj-cs"/>
              </a:rPr>
              <a:t>Anxiety</a:t>
            </a:r>
            <a:r>
              <a:rPr lang="de-DE" sz="1500" dirty="0">
                <a:solidFill>
                  <a:prstClr val="black"/>
                </a:solidFill>
                <a:ea typeface="+mj-ea"/>
                <a:cs typeface="+mj-cs"/>
              </a:rPr>
              <a:t> </a:t>
            </a:r>
            <a:r>
              <a:rPr lang="de-DE" sz="1500" dirty="0" err="1">
                <a:solidFill>
                  <a:prstClr val="black"/>
                </a:solidFill>
                <a:ea typeface="+mj-ea"/>
                <a:cs typeface="+mj-cs"/>
              </a:rPr>
              <a:t>and</a:t>
            </a:r>
            <a:r>
              <a:rPr lang="de-DE" sz="1500" dirty="0">
                <a:solidFill>
                  <a:prstClr val="black"/>
                </a:solidFill>
                <a:ea typeface="+mj-ea"/>
                <a:cs typeface="+mj-cs"/>
              </a:rPr>
              <a:t> Depression </a:t>
            </a:r>
            <a:r>
              <a:rPr lang="de-DE" sz="1500" dirty="0" err="1">
                <a:solidFill>
                  <a:prstClr val="black"/>
                </a:solidFill>
                <a:ea typeface="+mj-ea"/>
                <a:cs typeface="+mj-cs"/>
              </a:rPr>
              <a:t>Scale</a:t>
            </a:r>
            <a:r>
              <a:rPr lang="de-DE" sz="1500" dirty="0">
                <a:solidFill>
                  <a:prstClr val="black"/>
                </a:solidFill>
                <a:ea typeface="+mj-ea"/>
                <a:cs typeface="+mj-cs"/>
              </a:rPr>
              <a:t> (HADS)</a:t>
            </a:r>
          </a:p>
          <a:p>
            <a:pPr marL="285750" indent="-285750">
              <a:buFont typeface="Arial" panose="020B0604020202020204" pitchFamily="34" charset="0"/>
              <a:buChar char="•"/>
            </a:pPr>
            <a:endParaRPr lang="de-DE" sz="1500" dirty="0">
              <a:solidFill>
                <a:prstClr val="black"/>
              </a:solidFill>
              <a:ea typeface="+mj-ea"/>
              <a:cs typeface="+mj-cs"/>
            </a:endParaRPr>
          </a:p>
        </p:txBody>
      </p:sp>
      <p:sp>
        <p:nvSpPr>
          <p:cNvPr id="3" name="Rechteck 2"/>
          <p:cNvSpPr/>
          <p:nvPr/>
        </p:nvSpPr>
        <p:spPr>
          <a:xfrm>
            <a:off x="1331640" y="987574"/>
            <a:ext cx="4770907" cy="369332"/>
          </a:xfrm>
          <a:prstGeom prst="rect">
            <a:avLst/>
          </a:prstGeom>
        </p:spPr>
        <p:txBody>
          <a:bodyPr wrap="square">
            <a:spAutoFit/>
          </a:bodyPr>
          <a:lstStyle/>
          <a:p>
            <a:r>
              <a:rPr lang="de-DE" dirty="0"/>
              <a:t>“</a:t>
            </a:r>
          </a:p>
        </p:txBody>
      </p:sp>
      <p:pic>
        <p:nvPicPr>
          <p:cNvPr id="10035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153294" y="0"/>
            <a:ext cx="1990706" cy="14916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99806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Depression</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771550"/>
            <a:ext cx="8229600" cy="3027784"/>
          </a:xfrm>
        </p:spPr>
        <p:txBody>
          <a:bodyPr/>
          <a:lstStyle/>
          <a:p>
            <a:r>
              <a:rPr lang="de-DE" dirty="0"/>
              <a:t>Ein Drittel der jungen Patientinnen leidet unter erheblichen Ängsten oder depressiver Symptomatik (</a:t>
            </a:r>
            <a:r>
              <a:rPr lang="de-DE" dirty="0" err="1"/>
              <a:t>Ruddy</a:t>
            </a:r>
            <a:r>
              <a:rPr lang="de-DE" dirty="0"/>
              <a:t> 2014, </a:t>
            </a:r>
            <a:r>
              <a:rPr lang="de-DE" dirty="0" err="1"/>
              <a:t>Peate</a:t>
            </a:r>
            <a:r>
              <a:rPr lang="de-DE" dirty="0"/>
              <a:t> 2012, </a:t>
            </a:r>
            <a:r>
              <a:rPr lang="de-DE" dirty="0" err="1"/>
              <a:t>Klock</a:t>
            </a:r>
            <a:r>
              <a:rPr lang="de-DE" dirty="0"/>
              <a:t> 2010)</a:t>
            </a:r>
          </a:p>
          <a:p>
            <a:endParaRPr lang="de-DE" sz="2000" dirty="0"/>
          </a:p>
          <a:p>
            <a:r>
              <a:rPr lang="de-DE" dirty="0"/>
              <a:t>Vor allem junge, kinderlose Frauen sind besonders von Depressionen betroffen (Benedict et al. 2016)</a:t>
            </a:r>
          </a:p>
          <a:p>
            <a:endParaRPr lang="de-DE" sz="2000" dirty="0"/>
          </a:p>
          <a:p>
            <a:pPr marL="0" indent="0">
              <a:buNone/>
            </a:pPr>
            <a:r>
              <a:rPr lang="en-US" sz="1000" dirty="0" err="1"/>
              <a:t>Peate</a:t>
            </a:r>
            <a:r>
              <a:rPr lang="en-US" sz="1000" dirty="0"/>
              <a:t> M, </a:t>
            </a:r>
            <a:r>
              <a:rPr lang="en-US" sz="1000" dirty="0" err="1"/>
              <a:t>Meiser</a:t>
            </a:r>
            <a:r>
              <a:rPr lang="en-US" sz="1000" dirty="0"/>
              <a:t> B, Friedlander M, Zorbas H, </a:t>
            </a:r>
            <a:r>
              <a:rPr lang="en-US" sz="1000" dirty="0" err="1"/>
              <a:t>Rovelli</a:t>
            </a:r>
            <a:r>
              <a:rPr lang="en-US" sz="1000" dirty="0"/>
              <a:t> S, </a:t>
            </a:r>
            <a:r>
              <a:rPr lang="en-US" sz="1000" dirty="0" err="1"/>
              <a:t>Sansom</a:t>
            </a:r>
            <a:r>
              <a:rPr lang="en-US" sz="1000" dirty="0"/>
              <a:t>-Daly U, et al. It's now or never: fertility-related knowledge, decision-making preferences, and treatment intentions in young women with breast cancer--an Australian fertility decision aid collaborative group study. Journal of clinical oncology : official journal of the American Society of Clinical Oncology. 2011;29(13):1670-7</a:t>
            </a:r>
          </a:p>
          <a:p>
            <a:pPr marL="0" indent="0">
              <a:buNone/>
            </a:pPr>
            <a:endParaRPr lang="de-DE" sz="1000" dirty="0"/>
          </a:p>
          <a:p>
            <a:pPr marL="0" indent="0">
              <a:buNone/>
            </a:pPr>
            <a:r>
              <a:rPr lang="de-DE" sz="1000" dirty="0" err="1"/>
              <a:t>Ruddy</a:t>
            </a:r>
            <a:r>
              <a:rPr lang="de-DE" sz="1000" dirty="0"/>
              <a:t> </a:t>
            </a:r>
            <a:r>
              <a:rPr lang="de-DE" sz="1000" dirty="0" err="1"/>
              <a:t>KJ,Gelber</a:t>
            </a:r>
            <a:r>
              <a:rPr lang="de-DE" sz="1000" dirty="0"/>
              <a:t> SI, </a:t>
            </a:r>
            <a:r>
              <a:rPr lang="de-DE" sz="1000" dirty="0" err="1"/>
              <a:t>Tamimi</a:t>
            </a:r>
            <a:r>
              <a:rPr lang="de-DE" sz="1000" dirty="0"/>
              <a:t> RM, </a:t>
            </a:r>
            <a:r>
              <a:rPr lang="de-DE" sz="1000" dirty="0" err="1"/>
              <a:t>Ginsburg</a:t>
            </a:r>
            <a:r>
              <a:rPr lang="de-DE" sz="1000" dirty="0"/>
              <a:t> ES, </a:t>
            </a:r>
            <a:r>
              <a:rPr lang="de-DE" sz="1000" dirty="0" err="1"/>
              <a:t>Schapira</a:t>
            </a:r>
            <a:r>
              <a:rPr lang="de-DE" sz="1000" dirty="0"/>
              <a:t> L, </a:t>
            </a:r>
            <a:r>
              <a:rPr lang="de-DE" sz="1000" dirty="0" err="1"/>
              <a:t>Come</a:t>
            </a:r>
            <a:r>
              <a:rPr lang="de-DE" sz="1000" dirty="0"/>
              <a:t> SE, et al. </a:t>
            </a:r>
            <a:r>
              <a:rPr lang="de-DE" sz="1000" dirty="0" err="1"/>
              <a:t>Prospective</a:t>
            </a:r>
            <a:r>
              <a:rPr lang="de-DE" sz="1000" dirty="0"/>
              <a:t> </a:t>
            </a:r>
            <a:r>
              <a:rPr lang="de-DE" sz="1000" dirty="0" err="1"/>
              <a:t>study</a:t>
            </a:r>
            <a:r>
              <a:rPr lang="de-DE" sz="1000" dirty="0"/>
              <a:t> </a:t>
            </a:r>
            <a:r>
              <a:rPr lang="de-DE" sz="1000" dirty="0" err="1"/>
              <a:t>of</a:t>
            </a:r>
            <a:r>
              <a:rPr lang="de-DE" sz="1000" dirty="0"/>
              <a:t> </a:t>
            </a:r>
            <a:r>
              <a:rPr lang="de-DE" sz="1000" dirty="0" err="1"/>
              <a:t>fertility</a:t>
            </a:r>
            <a:r>
              <a:rPr lang="de-DE" sz="1000" dirty="0"/>
              <a:t> </a:t>
            </a:r>
            <a:r>
              <a:rPr lang="de-DE" sz="1000" dirty="0" err="1"/>
              <a:t>concerns</a:t>
            </a:r>
            <a:r>
              <a:rPr lang="de-DE" sz="1000" dirty="0"/>
              <a:t> </a:t>
            </a:r>
            <a:r>
              <a:rPr lang="de-DE" sz="1000" dirty="0" err="1"/>
              <a:t>and</a:t>
            </a:r>
            <a:r>
              <a:rPr lang="de-DE" sz="1000" dirty="0"/>
              <a:t> </a:t>
            </a:r>
            <a:r>
              <a:rPr lang="de-DE" sz="1000" dirty="0" err="1"/>
              <a:t>preservation</a:t>
            </a:r>
            <a:r>
              <a:rPr lang="de-DE" sz="1000" dirty="0"/>
              <a:t> </a:t>
            </a:r>
            <a:r>
              <a:rPr lang="de-DE" sz="1000" dirty="0" err="1"/>
              <a:t>strategies</a:t>
            </a:r>
            <a:r>
              <a:rPr lang="de-DE" sz="1000" dirty="0"/>
              <a:t> in </a:t>
            </a:r>
            <a:r>
              <a:rPr lang="de-DE" sz="1000" dirty="0" err="1"/>
              <a:t>young</a:t>
            </a:r>
            <a:r>
              <a:rPr lang="de-DE" sz="1000" dirty="0"/>
              <a:t> </a:t>
            </a:r>
            <a:r>
              <a:rPr lang="de-DE" sz="1000" dirty="0" err="1"/>
              <a:t>women</a:t>
            </a:r>
            <a:r>
              <a:rPr lang="de-DE" sz="1000" dirty="0"/>
              <a:t> </a:t>
            </a:r>
            <a:r>
              <a:rPr lang="de-DE" sz="1000" dirty="0" err="1"/>
              <a:t>with</a:t>
            </a:r>
            <a:r>
              <a:rPr lang="de-DE" sz="1000" dirty="0"/>
              <a:t> </a:t>
            </a:r>
            <a:r>
              <a:rPr lang="de-DE" sz="1000" dirty="0" err="1"/>
              <a:t>breast</a:t>
            </a:r>
            <a:r>
              <a:rPr lang="de-DE" sz="1000" dirty="0"/>
              <a:t> </a:t>
            </a:r>
            <a:r>
              <a:rPr lang="de-DE" sz="1000" dirty="0" err="1"/>
              <a:t>cancer</a:t>
            </a:r>
            <a:r>
              <a:rPr lang="de-DE" sz="1000" dirty="0"/>
              <a:t>. JCO2014; 32(11): 1151–6</a:t>
            </a:r>
          </a:p>
          <a:p>
            <a:endParaRPr lang="de-DE" sz="1000" dirty="0"/>
          </a:p>
          <a:p>
            <a:pPr marL="0" indent="0">
              <a:buNone/>
            </a:pPr>
            <a:r>
              <a:rPr lang="en-US" sz="1200" dirty="0"/>
              <a:t>Benedict C, Thom B, Kelvin JF. Fertility preservation and cancer: challenges for adolescent and young adult patients. </a:t>
            </a:r>
            <a:r>
              <a:rPr lang="en-US" sz="1200" dirty="0" err="1"/>
              <a:t>Curr</a:t>
            </a:r>
            <a:r>
              <a:rPr lang="en-US" sz="1200" dirty="0"/>
              <a:t> </a:t>
            </a:r>
            <a:r>
              <a:rPr lang="en-US" sz="1200" dirty="0" err="1"/>
              <a:t>Opin</a:t>
            </a:r>
            <a:r>
              <a:rPr lang="en-US" sz="1200" dirty="0"/>
              <a:t> Support </a:t>
            </a:r>
            <a:r>
              <a:rPr lang="en-US" sz="1200" dirty="0" err="1"/>
              <a:t>Palliat</a:t>
            </a:r>
            <a:r>
              <a:rPr lang="en-US" sz="1200" dirty="0"/>
              <a:t> Care. 2016;10(1):87-94.</a:t>
            </a:r>
          </a:p>
          <a:p>
            <a:pPr marL="0" indent="0">
              <a:buNone/>
            </a:pPr>
            <a:endParaRPr lang="de-DE" dirty="0"/>
          </a:p>
          <a:p>
            <a:endParaRPr lang="de-DE" dirty="0"/>
          </a:p>
          <a:p>
            <a:endParaRPr lang="de-DE" dirty="0"/>
          </a:p>
        </p:txBody>
      </p:sp>
    </p:spTree>
    <p:extLst>
      <p:ext uri="{BB962C8B-B14F-4D97-AF65-F5344CB8AC3E}">
        <p14:creationId xmlns:p14="http://schemas.microsoft.com/office/powerpoint/2010/main" xmlns="" val="35163279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xmlns="" id="{0A9ACA91-A249-3941-A2CF-79C7BEC03C15}"/>
              </a:ext>
            </a:extLst>
          </p:cNvPr>
          <p:cNvPicPr>
            <a:picLocks noChangeAspect="1"/>
          </p:cNvPicPr>
          <p:nvPr/>
        </p:nvPicPr>
        <p:blipFill rotWithShape="1">
          <a:blip r:embed="rId3" cstate="print">
            <a:alphaModFix amt="32000"/>
          </a:blip>
          <a:srcRect l="-1338" t="6601" b="19200"/>
          <a:stretch/>
        </p:blipFill>
        <p:spPr>
          <a:xfrm>
            <a:off x="611188" y="771550"/>
            <a:ext cx="7818437" cy="3816424"/>
          </a:xfrm>
          <a:prstGeom prst="rect">
            <a:avLst/>
          </a:prstGeom>
          <a:effectLst>
            <a:glow rad="127000">
              <a:schemeClr val="bg1"/>
            </a:glow>
          </a:effectLst>
        </p:spPr>
      </p:pic>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Bedeutung des Fertilitätserhalts für die Patientin</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987574"/>
            <a:ext cx="7972425" cy="3027784"/>
          </a:xfrm>
        </p:spPr>
        <p:txBody>
          <a:bodyPr/>
          <a:lstStyle/>
          <a:p>
            <a:r>
              <a:rPr lang="de-DE" sz="2000" dirty="0"/>
              <a:t>„double-hit“-Szenario:</a:t>
            </a:r>
          </a:p>
          <a:p>
            <a:endParaRPr lang="de-DE" sz="2000" dirty="0"/>
          </a:p>
          <a:p>
            <a:endParaRPr lang="de-DE" sz="2000" dirty="0"/>
          </a:p>
          <a:p>
            <a:endParaRPr lang="de-DE" sz="2000" dirty="0"/>
          </a:p>
          <a:p>
            <a:r>
              <a:rPr lang="de-DE" sz="2000" dirty="0"/>
              <a:t>potentieller </a:t>
            </a:r>
            <a:r>
              <a:rPr lang="de-DE" sz="2000" b="1" dirty="0"/>
              <a:t>Verlust der Fertilität </a:t>
            </a:r>
            <a:r>
              <a:rPr lang="de-DE" sz="2000" dirty="0"/>
              <a:t>wird als beinahe </a:t>
            </a:r>
            <a:r>
              <a:rPr lang="de-DE" sz="2000" b="1" dirty="0"/>
              <a:t>ebenso belastend</a:t>
            </a:r>
            <a:r>
              <a:rPr lang="de-DE" sz="2000" dirty="0"/>
              <a:t>, wenn nicht noch belastender als die Diagnose an sich beschrieben </a:t>
            </a:r>
            <a:r>
              <a:rPr lang="de-DE" sz="1600" dirty="0"/>
              <a:t>(Bradford 2017) </a:t>
            </a:r>
          </a:p>
          <a:p>
            <a:pPr marL="0" indent="0">
              <a:buNone/>
            </a:pPr>
            <a:r>
              <a:rPr lang="de-DE" sz="2000" dirty="0">
                <a:sym typeface="Wingdings" pitchFamily="2" charset="2"/>
              </a:rPr>
              <a:t>	 </a:t>
            </a:r>
            <a:r>
              <a:rPr lang="de-DE" sz="2000" dirty="0"/>
              <a:t>massives emotionales Leid, Ängste und mäßig bis schwere  	depressive Symptomatik </a:t>
            </a:r>
            <a:r>
              <a:rPr lang="de-DE" sz="1600" dirty="0"/>
              <a:t>(</a:t>
            </a:r>
            <a:r>
              <a:rPr lang="de-DE" sz="1600" dirty="0" err="1"/>
              <a:t>Treves</a:t>
            </a:r>
            <a:r>
              <a:rPr lang="de-DE" sz="1600" dirty="0"/>
              <a:t> 2014)</a:t>
            </a:r>
          </a:p>
          <a:p>
            <a:pPr marL="914400" lvl="2" indent="0">
              <a:buNone/>
            </a:pPr>
            <a:endParaRPr lang="de-DE" sz="2000" dirty="0">
              <a:sym typeface="Wingdings" pitchFamily="2" charset="2"/>
            </a:endParaRPr>
          </a:p>
          <a:p>
            <a:endParaRPr lang="de-DE" sz="2000" dirty="0">
              <a:solidFill>
                <a:schemeClr val="tx1"/>
              </a:solidFill>
            </a:endParaRPr>
          </a:p>
          <a:p>
            <a:endParaRPr lang="de-DE" sz="2000" dirty="0">
              <a:solidFill>
                <a:schemeClr val="tx1"/>
              </a:solidFill>
            </a:endParaRPr>
          </a:p>
          <a:p>
            <a:endParaRPr lang="de-DE" sz="2000" dirty="0">
              <a:solidFill>
                <a:schemeClr val="tx1"/>
              </a:solidFill>
            </a:endParaRPr>
          </a:p>
          <a:p>
            <a:endParaRPr lang="de-DE" sz="2000" dirty="0">
              <a:solidFill>
                <a:schemeClr val="tx1"/>
              </a:solidFill>
            </a:endParaRPr>
          </a:p>
          <a:p>
            <a:endParaRPr lang="de-DE" sz="2800" dirty="0">
              <a:solidFill>
                <a:schemeClr val="tx1"/>
              </a:solidFill>
            </a:endParaRPr>
          </a:p>
        </p:txBody>
      </p:sp>
      <p:sp>
        <p:nvSpPr>
          <p:cNvPr id="4" name="Textfeld 3">
            <a:extLst>
              <a:ext uri="{FF2B5EF4-FFF2-40B4-BE49-F238E27FC236}">
                <a16:creationId xmlns:a16="http://schemas.microsoft.com/office/drawing/2014/main" xmlns="" id="{01A44763-E93C-A240-B887-2480F68EC682}"/>
              </a:ext>
            </a:extLst>
          </p:cNvPr>
          <p:cNvSpPr txBox="1"/>
          <p:nvPr/>
        </p:nvSpPr>
        <p:spPr>
          <a:xfrm>
            <a:off x="4211960" y="1347614"/>
            <a:ext cx="3544560" cy="400110"/>
          </a:xfrm>
          <a:prstGeom prst="rect">
            <a:avLst/>
          </a:prstGeom>
          <a:noFill/>
        </p:spPr>
        <p:txBody>
          <a:bodyPr wrap="none" rtlCol="0">
            <a:spAutoFit/>
          </a:bodyPr>
          <a:lstStyle/>
          <a:p>
            <a:r>
              <a:rPr lang="de-DE" sz="2000" dirty="0">
                <a:solidFill>
                  <a:srgbClr val="545455"/>
                </a:solidFill>
              </a:rPr>
              <a:t>potentieller Verlust der Fertilität</a:t>
            </a:r>
          </a:p>
        </p:txBody>
      </p:sp>
      <p:sp>
        <p:nvSpPr>
          <p:cNvPr id="5" name="Textfeld 4">
            <a:extLst>
              <a:ext uri="{FF2B5EF4-FFF2-40B4-BE49-F238E27FC236}">
                <a16:creationId xmlns:a16="http://schemas.microsoft.com/office/drawing/2014/main" xmlns="" id="{F729360D-0FD7-6442-A263-B2F77CF0A7BE}"/>
              </a:ext>
            </a:extLst>
          </p:cNvPr>
          <p:cNvSpPr txBox="1"/>
          <p:nvPr/>
        </p:nvSpPr>
        <p:spPr>
          <a:xfrm>
            <a:off x="864542" y="1338322"/>
            <a:ext cx="1699504" cy="400110"/>
          </a:xfrm>
          <a:prstGeom prst="rect">
            <a:avLst/>
          </a:prstGeom>
          <a:noFill/>
        </p:spPr>
        <p:txBody>
          <a:bodyPr wrap="none" rtlCol="0">
            <a:spAutoFit/>
          </a:bodyPr>
          <a:lstStyle/>
          <a:p>
            <a:r>
              <a:rPr lang="de-DE" sz="2000" dirty="0">
                <a:solidFill>
                  <a:srgbClr val="545455"/>
                </a:solidFill>
              </a:rPr>
              <a:t>Krebsdiagnose</a:t>
            </a:r>
          </a:p>
        </p:txBody>
      </p:sp>
      <p:cxnSp>
        <p:nvCxnSpPr>
          <p:cNvPr id="8" name="Gerade Verbindung mit Pfeil 7">
            <a:extLst>
              <a:ext uri="{FF2B5EF4-FFF2-40B4-BE49-F238E27FC236}">
                <a16:creationId xmlns:a16="http://schemas.microsoft.com/office/drawing/2014/main" xmlns="" id="{78F24C93-2854-4346-8B56-0360CF840396}"/>
              </a:ext>
            </a:extLst>
          </p:cNvPr>
          <p:cNvCxnSpPr/>
          <p:nvPr/>
        </p:nvCxnSpPr>
        <p:spPr>
          <a:xfrm>
            <a:off x="2195736" y="1844824"/>
            <a:ext cx="576064" cy="294878"/>
          </a:xfrm>
          <a:prstGeom prst="straightConnector1">
            <a:avLst/>
          </a:prstGeom>
          <a:ln w="1016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xmlns="" id="{8B784C6E-3A89-E644-82DA-942D8F9DE6E3}"/>
              </a:ext>
            </a:extLst>
          </p:cNvPr>
          <p:cNvCxnSpPr>
            <a:cxnSpLocks/>
          </p:cNvCxnSpPr>
          <p:nvPr/>
        </p:nvCxnSpPr>
        <p:spPr>
          <a:xfrm flipH="1">
            <a:off x="4067944" y="1851422"/>
            <a:ext cx="648072" cy="288280"/>
          </a:xfrm>
          <a:prstGeom prst="straightConnector1">
            <a:avLst/>
          </a:prstGeom>
          <a:ln w="1016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78939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xmlns="" id="{0A9ACA91-A249-3941-A2CF-79C7BEC03C15}"/>
              </a:ext>
            </a:extLst>
          </p:cNvPr>
          <p:cNvPicPr>
            <a:picLocks noChangeAspect="1"/>
          </p:cNvPicPr>
          <p:nvPr/>
        </p:nvPicPr>
        <p:blipFill rotWithShape="1">
          <a:blip r:embed="rId3" cstate="print">
            <a:alphaModFix amt="26000"/>
          </a:blip>
          <a:srcRect l="-1338" t="6601" b="19200"/>
          <a:stretch/>
        </p:blipFill>
        <p:spPr>
          <a:xfrm>
            <a:off x="611188" y="771550"/>
            <a:ext cx="7818437" cy="3816424"/>
          </a:xfrm>
          <a:prstGeom prst="rect">
            <a:avLst/>
          </a:prstGeom>
          <a:effectLst>
            <a:glow rad="127000">
              <a:schemeClr val="bg1"/>
            </a:glow>
          </a:effectLst>
        </p:spPr>
      </p:pic>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Bedeutung des Fertilitätserhalts für die Patientin</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987574"/>
            <a:ext cx="7972425" cy="3027784"/>
          </a:xfrm>
        </p:spPr>
        <p:txBody>
          <a:bodyPr/>
          <a:lstStyle/>
          <a:p>
            <a:r>
              <a:rPr lang="de-DE" sz="1800" b="1" dirty="0"/>
              <a:t>Soziales, emotionales und sexuelles Wohlbefinden </a:t>
            </a:r>
            <a:r>
              <a:rPr lang="de-DE" sz="1800" dirty="0"/>
              <a:t>der Patientin wird durch den </a:t>
            </a:r>
            <a:r>
              <a:rPr lang="de-DE" sz="1800" b="1" dirty="0"/>
              <a:t>Wunsch nach einem eigenen Kind </a:t>
            </a:r>
            <a:r>
              <a:rPr lang="de-DE" sz="1800" dirty="0"/>
              <a:t>maßgeblich beeinflusst </a:t>
            </a:r>
          </a:p>
          <a:p>
            <a:r>
              <a:rPr lang="de-DE" sz="1800" dirty="0"/>
              <a:t>Mehr als die Hälfte der befragten Patientinnen beschreibt </a:t>
            </a:r>
            <a:r>
              <a:rPr lang="de-DE" sz="1800" b="1" dirty="0"/>
              <a:t>„ein Kind zu bekommen“ </a:t>
            </a:r>
            <a:r>
              <a:rPr lang="de-DE" sz="1800" dirty="0"/>
              <a:t>als </a:t>
            </a:r>
            <a:r>
              <a:rPr lang="de-DE" sz="1800" b="1" dirty="0"/>
              <a:t>„das Wichtigste“ </a:t>
            </a:r>
            <a:r>
              <a:rPr lang="de-DE" sz="1800" dirty="0"/>
              <a:t>in ihrem Leben </a:t>
            </a:r>
            <a:r>
              <a:rPr lang="de-DE" sz="1400" dirty="0"/>
              <a:t>(Reh 2011)</a:t>
            </a:r>
          </a:p>
          <a:p>
            <a:r>
              <a:rPr lang="de-DE" sz="1800" dirty="0"/>
              <a:t>Der </a:t>
            </a:r>
            <a:r>
              <a:rPr lang="de-DE" sz="1800" b="1" dirty="0"/>
              <a:t>Verlust der Fertilität</a:t>
            </a:r>
            <a:r>
              <a:rPr lang="de-DE" sz="1800" dirty="0"/>
              <a:t> ist </a:t>
            </a:r>
            <a:r>
              <a:rPr lang="de-DE" sz="1800" b="1" dirty="0" err="1"/>
              <a:t>für</a:t>
            </a:r>
            <a:r>
              <a:rPr lang="de-DE" sz="1800" b="1" dirty="0"/>
              <a:t> 62% der Befragten </a:t>
            </a:r>
            <a:r>
              <a:rPr lang="de-DE" sz="1800" dirty="0"/>
              <a:t>eine der größten, wenn nicht die </a:t>
            </a:r>
            <a:r>
              <a:rPr lang="de-DE" sz="1800" b="1" dirty="0"/>
              <a:t>größte Sorge </a:t>
            </a:r>
            <a:r>
              <a:rPr lang="de-DE" sz="1800" dirty="0"/>
              <a:t>vor der Krebsbehandlung </a:t>
            </a:r>
            <a:r>
              <a:rPr lang="de-DE" sz="1400" dirty="0"/>
              <a:t>(Reh 2011)</a:t>
            </a:r>
          </a:p>
          <a:p>
            <a:endParaRPr lang="de-DE" dirty="0"/>
          </a:p>
        </p:txBody>
      </p:sp>
      <p:sp>
        <p:nvSpPr>
          <p:cNvPr id="5" name="Rechteck 4"/>
          <p:cNvSpPr/>
          <p:nvPr/>
        </p:nvSpPr>
        <p:spPr>
          <a:xfrm>
            <a:off x="179512" y="3723878"/>
            <a:ext cx="6480720" cy="954107"/>
          </a:xfrm>
          <a:prstGeom prst="rect">
            <a:avLst/>
          </a:prstGeom>
        </p:spPr>
        <p:txBody>
          <a:bodyPr wrap="square">
            <a:spAutoFit/>
          </a:bodyPr>
          <a:lstStyle/>
          <a:p>
            <a:pPr>
              <a:buNone/>
            </a:pPr>
            <a:r>
              <a:rPr lang="en-US" sz="1400" dirty="0">
                <a:solidFill>
                  <a:srgbClr val="545455"/>
                </a:solidFill>
              </a:rPr>
              <a:t>J Assist </a:t>
            </a:r>
            <a:r>
              <a:rPr lang="en-US" sz="1400" dirty="0" err="1">
                <a:solidFill>
                  <a:srgbClr val="545455"/>
                </a:solidFill>
              </a:rPr>
              <a:t>Reprod</a:t>
            </a:r>
            <a:r>
              <a:rPr lang="en-US" sz="1400" dirty="0">
                <a:solidFill>
                  <a:srgbClr val="545455"/>
                </a:solidFill>
              </a:rPr>
              <a:t> Genet. 2011 Jul;28(7):635-41 </a:t>
            </a:r>
          </a:p>
          <a:p>
            <a:pPr>
              <a:buNone/>
            </a:pPr>
            <a:r>
              <a:rPr lang="en-US" sz="1400" b="1" dirty="0">
                <a:solidFill>
                  <a:srgbClr val="545455"/>
                </a:solidFill>
              </a:rPr>
              <a:t>Treatment outcomes and quality-of-life assessment in a university-based fertility preservation program: results of a registry of female cancer patients at 2 years.</a:t>
            </a:r>
          </a:p>
          <a:p>
            <a:pPr>
              <a:buNone/>
            </a:pPr>
            <a:r>
              <a:rPr lang="en-US" sz="1400" dirty="0" err="1">
                <a:hlinkClick r:id="rId4"/>
              </a:rPr>
              <a:t>Reh</a:t>
            </a:r>
            <a:r>
              <a:rPr lang="en-US" sz="1400" dirty="0">
                <a:hlinkClick r:id="rId4"/>
              </a:rPr>
              <a:t> AE</a:t>
            </a:r>
            <a:r>
              <a:rPr lang="en-US" sz="1400" dirty="0"/>
              <a:t>, </a:t>
            </a:r>
            <a:r>
              <a:rPr lang="en-US" sz="1400" dirty="0">
                <a:hlinkClick r:id="rId5"/>
              </a:rPr>
              <a:t>Lu L</a:t>
            </a:r>
            <a:r>
              <a:rPr lang="en-US" sz="1400" dirty="0"/>
              <a:t>, </a:t>
            </a:r>
            <a:r>
              <a:rPr lang="en-US" sz="1400" dirty="0" err="1">
                <a:hlinkClick r:id="rId6"/>
              </a:rPr>
              <a:t>Weinerman</a:t>
            </a:r>
            <a:r>
              <a:rPr lang="en-US" sz="1400" dirty="0">
                <a:hlinkClick r:id="rId6"/>
              </a:rPr>
              <a:t> R</a:t>
            </a:r>
            <a:r>
              <a:rPr lang="en-US" sz="1400" dirty="0"/>
              <a:t>, </a:t>
            </a:r>
            <a:r>
              <a:rPr lang="en-US" sz="1400" dirty="0" err="1">
                <a:hlinkClick r:id="rId7"/>
              </a:rPr>
              <a:t>Grifo</a:t>
            </a:r>
            <a:r>
              <a:rPr lang="en-US" sz="1400" dirty="0">
                <a:hlinkClick r:id="rId7"/>
              </a:rPr>
              <a:t> J</a:t>
            </a:r>
            <a:r>
              <a:rPr lang="en-US" sz="1400" dirty="0"/>
              <a:t>, </a:t>
            </a:r>
            <a:r>
              <a:rPr lang="en-US" sz="1400" dirty="0" err="1">
                <a:hlinkClick r:id="rId8"/>
              </a:rPr>
              <a:t>Krey</a:t>
            </a:r>
            <a:r>
              <a:rPr lang="en-US" sz="1400" dirty="0">
                <a:hlinkClick r:id="rId8"/>
              </a:rPr>
              <a:t> L</a:t>
            </a:r>
            <a:r>
              <a:rPr lang="en-US" sz="1400" dirty="0"/>
              <a:t>, </a:t>
            </a:r>
            <a:r>
              <a:rPr lang="en-US" sz="1400" dirty="0">
                <a:hlinkClick r:id="rId9"/>
              </a:rPr>
              <a:t>Noyes N</a:t>
            </a:r>
            <a:r>
              <a:rPr lang="en-US" sz="1400" dirty="0"/>
              <a:t>.</a:t>
            </a:r>
          </a:p>
        </p:txBody>
      </p:sp>
    </p:spTree>
    <p:extLst>
      <p:ext uri="{BB962C8B-B14F-4D97-AF65-F5344CB8AC3E}">
        <p14:creationId xmlns:p14="http://schemas.microsoft.com/office/powerpoint/2010/main" xmlns="" val="127799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xmlns="" id="{0A9ACA91-A249-3941-A2CF-79C7BEC03C15}"/>
              </a:ext>
            </a:extLst>
          </p:cNvPr>
          <p:cNvPicPr>
            <a:picLocks noChangeAspect="1"/>
          </p:cNvPicPr>
          <p:nvPr/>
        </p:nvPicPr>
        <p:blipFill rotWithShape="1">
          <a:blip r:embed="rId3" cstate="print">
            <a:alphaModFix amt="20000"/>
          </a:blip>
          <a:srcRect l="-1338" t="6601" b="19200"/>
          <a:stretch/>
        </p:blipFill>
        <p:spPr>
          <a:xfrm>
            <a:off x="611188" y="771550"/>
            <a:ext cx="7670919" cy="3744416"/>
          </a:xfrm>
          <a:prstGeom prst="rect">
            <a:avLst/>
          </a:prstGeom>
          <a:effectLst>
            <a:glow rad="127000">
              <a:schemeClr val="bg1"/>
            </a:glow>
          </a:effectLst>
        </p:spPr>
      </p:pic>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Bedeutung des Fertilitätserhalts für die Patientin</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987574"/>
            <a:ext cx="7972425" cy="2232248"/>
          </a:xfrm>
        </p:spPr>
        <p:txBody>
          <a:bodyPr/>
          <a:lstStyle/>
          <a:p>
            <a:r>
              <a:rPr lang="de-DE" sz="2000" dirty="0"/>
              <a:t>Möglichkeit nach erfolgreicher Tumorbehandlung Kinder bekommen zu können, da zuvor </a:t>
            </a:r>
            <a:r>
              <a:rPr lang="de-DE" sz="2000" b="1" dirty="0"/>
              <a:t>fertilitätserhaltende Maßnahmen </a:t>
            </a:r>
            <a:r>
              <a:rPr lang="de-DE" sz="2000" dirty="0" err="1"/>
              <a:t>durchgeführt</a:t>
            </a:r>
            <a:r>
              <a:rPr lang="de-DE" sz="2000" dirty="0"/>
              <a:t> wurden, wird </a:t>
            </a:r>
            <a:r>
              <a:rPr lang="de-DE" sz="2000" b="1" dirty="0"/>
              <a:t>als positive Unterstützung im Behandlungsprozess </a:t>
            </a:r>
            <a:r>
              <a:rPr lang="de-DE" sz="2000" dirty="0"/>
              <a:t>erlebt </a:t>
            </a:r>
            <a:r>
              <a:rPr lang="de-DE" sz="1600" dirty="0"/>
              <a:t>(</a:t>
            </a:r>
            <a:r>
              <a:rPr lang="de-DE" sz="1600" dirty="0" err="1"/>
              <a:t>Hershberger</a:t>
            </a:r>
            <a:r>
              <a:rPr lang="de-DE" sz="1600" dirty="0"/>
              <a:t> 2014, von Wolff 2016)</a:t>
            </a:r>
          </a:p>
          <a:p>
            <a:r>
              <a:rPr lang="de-DE" sz="2000" dirty="0" err="1"/>
              <a:t>Treves</a:t>
            </a:r>
            <a:r>
              <a:rPr lang="de-DE" sz="2000" dirty="0"/>
              <a:t> et al. 2014: 78% der Patientinnen beschreiben die Maßnahmen der </a:t>
            </a:r>
            <a:r>
              <a:rPr lang="de-DE" sz="2000" b="1" dirty="0"/>
              <a:t>Fertilitätsprotektion</a:t>
            </a:r>
            <a:r>
              <a:rPr lang="de-DE" sz="2000" dirty="0"/>
              <a:t> als </a:t>
            </a:r>
            <a:r>
              <a:rPr lang="de-DE" sz="2000" b="1" dirty="0"/>
              <a:t>„Lebensversicherung“ </a:t>
            </a:r>
            <a:r>
              <a:rPr lang="de-DE" sz="2000" dirty="0"/>
              <a:t>sowie als Chance mit der </a:t>
            </a:r>
            <a:r>
              <a:rPr lang="de-DE" sz="2000" b="1" dirty="0"/>
              <a:t>Krebsdiagnose besser zurecht </a:t>
            </a:r>
            <a:r>
              <a:rPr lang="de-DE" sz="2000" dirty="0"/>
              <a:t>zu kommen </a:t>
            </a:r>
            <a:r>
              <a:rPr lang="de-DE" sz="1600" dirty="0"/>
              <a:t>(</a:t>
            </a:r>
            <a:r>
              <a:rPr lang="de-DE" sz="1600" dirty="0" err="1"/>
              <a:t>Treves</a:t>
            </a:r>
            <a:r>
              <a:rPr lang="de-DE" sz="1600" dirty="0"/>
              <a:t> 2014)</a:t>
            </a:r>
          </a:p>
          <a:p>
            <a:r>
              <a:rPr lang="de-DE" sz="2000" dirty="0"/>
              <a:t>Die Bedeutung des Fertilitätserhalts ist </a:t>
            </a:r>
            <a:r>
              <a:rPr lang="de-DE" sz="2000" b="1" dirty="0"/>
              <a:t>unumstritten</a:t>
            </a:r>
            <a:r>
              <a:rPr lang="de-DE" sz="2000" dirty="0"/>
              <a:t> </a:t>
            </a:r>
          </a:p>
          <a:p>
            <a:pPr marL="0" indent="0">
              <a:buNone/>
            </a:pPr>
            <a:r>
              <a:rPr lang="de-DE" sz="2000" dirty="0">
                <a:sym typeface="Wingdings" pitchFamily="2" charset="2"/>
              </a:rPr>
              <a:t>	</a:t>
            </a:r>
            <a:r>
              <a:rPr lang="de-DE" sz="2000" dirty="0"/>
              <a:t> verschiedene Guidelines und Stellungnahmen auf 	internationaler Ebene </a:t>
            </a:r>
            <a:r>
              <a:rPr lang="de-DE" sz="1600" dirty="0"/>
              <a:t>(</a:t>
            </a:r>
            <a:r>
              <a:rPr lang="de-DE" sz="1600" dirty="0" err="1"/>
              <a:t>Lambertini</a:t>
            </a:r>
            <a:r>
              <a:rPr lang="de-DE" sz="1600" dirty="0"/>
              <a:t> 2016, Loren 2013) </a:t>
            </a:r>
          </a:p>
          <a:p>
            <a:endParaRPr lang="de-DE" sz="2000" dirty="0">
              <a:solidFill>
                <a:schemeClr val="tx1"/>
              </a:solidFill>
            </a:endParaRPr>
          </a:p>
          <a:p>
            <a:endParaRPr lang="de-DE" sz="2000" dirty="0">
              <a:solidFill>
                <a:schemeClr val="tx1"/>
              </a:solidFill>
            </a:endParaRPr>
          </a:p>
          <a:p>
            <a:endParaRPr lang="de-DE" sz="2000" dirty="0">
              <a:solidFill>
                <a:schemeClr val="tx1"/>
              </a:solidFill>
            </a:endParaRPr>
          </a:p>
          <a:p>
            <a:endParaRPr lang="de-DE" sz="2000" dirty="0">
              <a:solidFill>
                <a:schemeClr val="tx1"/>
              </a:solidFill>
            </a:endParaRPr>
          </a:p>
          <a:p>
            <a:endParaRPr lang="de-DE" sz="2800" dirty="0">
              <a:solidFill>
                <a:schemeClr val="tx1"/>
              </a:solidFill>
            </a:endParaRPr>
          </a:p>
        </p:txBody>
      </p:sp>
    </p:spTree>
    <p:extLst>
      <p:ext uri="{BB962C8B-B14F-4D97-AF65-F5344CB8AC3E}">
        <p14:creationId xmlns:p14="http://schemas.microsoft.com/office/powerpoint/2010/main" xmlns="" val="416612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3203848" y="195486"/>
            <a:ext cx="2151315" cy="369332"/>
          </a:xfrm>
          <a:prstGeom prst="rect">
            <a:avLst/>
          </a:prstGeom>
        </p:spPr>
        <p:txBody>
          <a:bodyPr wrap="square">
            <a:spAutoFit/>
          </a:bodyPr>
          <a:lstStyle/>
          <a:p>
            <a:endParaRPr lang="de-DE" dirty="0"/>
          </a:p>
        </p:txBody>
      </p:sp>
      <p:sp>
        <p:nvSpPr>
          <p:cNvPr id="2" name="Title 1">
            <a:extLst>
              <a:ext uri="{FF2B5EF4-FFF2-40B4-BE49-F238E27FC236}">
                <a16:creationId xmlns:a16="http://schemas.microsoft.com/office/drawing/2014/main" xmlns="" id="{81D135F9-D891-B149-9570-24325E4BA2FE}"/>
              </a:ext>
            </a:extLst>
          </p:cNvPr>
          <p:cNvSpPr>
            <a:spLocks noGrp="1"/>
          </p:cNvSpPr>
          <p:nvPr>
            <p:ph type="title"/>
          </p:nvPr>
        </p:nvSpPr>
        <p:spPr/>
        <p:txBody>
          <a:bodyPr/>
          <a:lstStyle/>
          <a:p>
            <a:r>
              <a:rPr lang="de-DE" dirty="0">
                <a:solidFill>
                  <a:srgbClr val="0070C0"/>
                </a:solidFill>
              </a:rPr>
              <a:t> </a:t>
            </a:r>
            <a:r>
              <a:rPr lang="de-DE" dirty="0"/>
              <a:t>Sexualität: Jüngere Frauen</a:t>
            </a:r>
            <a:br>
              <a:rPr lang="de-DE" dirty="0"/>
            </a:br>
            <a:r>
              <a:rPr lang="de-DE" dirty="0">
                <a:solidFill>
                  <a:srgbClr val="0070C0"/>
                </a:solidFill>
              </a:rPr>
              <a:t/>
            </a:r>
            <a:br>
              <a:rPr lang="de-DE" dirty="0">
                <a:solidFill>
                  <a:srgbClr val="0070C0"/>
                </a:solidFill>
              </a:rPr>
            </a:br>
            <a:r>
              <a:rPr lang="de-DE" dirty="0">
                <a:solidFill>
                  <a:srgbClr val="0070C0"/>
                </a:solidFill>
              </a:rPr>
              <a:t/>
            </a:r>
            <a:br>
              <a:rPr lang="de-DE" dirty="0">
                <a:solidFill>
                  <a:srgbClr val="0070C0"/>
                </a:solidFill>
              </a:rPr>
            </a:br>
            <a:endParaRPr lang="en-GB" dirty="0">
              <a:solidFill>
                <a:srgbClr val="0070C0"/>
              </a:solidFill>
            </a:endParaRPr>
          </a:p>
        </p:txBody>
      </p:sp>
      <p:sp>
        <p:nvSpPr>
          <p:cNvPr id="12" name="Content Placeholder 11">
            <a:extLst>
              <a:ext uri="{FF2B5EF4-FFF2-40B4-BE49-F238E27FC236}">
                <a16:creationId xmlns:a16="http://schemas.microsoft.com/office/drawing/2014/main" xmlns="" id="{261B323B-3172-B342-805B-2E483A612AAD}"/>
              </a:ext>
            </a:extLst>
          </p:cNvPr>
          <p:cNvSpPr>
            <a:spLocks noGrp="1"/>
          </p:cNvSpPr>
          <p:nvPr>
            <p:ph sz="half" idx="2"/>
          </p:nvPr>
        </p:nvSpPr>
        <p:spPr/>
        <p:txBody>
          <a:bodyPr/>
          <a:lstStyle/>
          <a:p>
            <a:pPr marL="0" indent="0">
              <a:buNone/>
            </a:pPr>
            <a:endParaRPr lang="de-DE" dirty="0"/>
          </a:p>
          <a:p>
            <a:pPr marL="0" indent="0">
              <a:buNone/>
            </a:pPr>
            <a:r>
              <a:rPr lang="de-DE" dirty="0"/>
              <a:t>„Wie viele offene Wunden verträgt die Erotik, um erotisch zu bleiben?“</a:t>
            </a:r>
          </a:p>
          <a:p>
            <a:pPr marL="0" indent="0">
              <a:buNone/>
            </a:pPr>
            <a:endParaRPr lang="de-DE" dirty="0">
              <a:solidFill>
                <a:srgbClr val="0070C0"/>
              </a:solidFill>
            </a:endParaRPr>
          </a:p>
          <a:p>
            <a:endParaRPr lang="en-GB" dirty="0"/>
          </a:p>
        </p:txBody>
      </p:sp>
      <p:sp>
        <p:nvSpPr>
          <p:cNvPr id="13" name="TextBox 12">
            <a:extLst>
              <a:ext uri="{FF2B5EF4-FFF2-40B4-BE49-F238E27FC236}">
                <a16:creationId xmlns:a16="http://schemas.microsoft.com/office/drawing/2014/main" xmlns="" id="{3728D5F6-D03A-2E4F-B4B0-6F2CCEFBD7F8}"/>
              </a:ext>
            </a:extLst>
          </p:cNvPr>
          <p:cNvSpPr txBox="1"/>
          <p:nvPr/>
        </p:nvSpPr>
        <p:spPr>
          <a:xfrm>
            <a:off x="395536" y="3808555"/>
            <a:ext cx="7621638" cy="584775"/>
          </a:xfrm>
          <a:prstGeom prst="rect">
            <a:avLst/>
          </a:prstGeom>
          <a:noFill/>
        </p:spPr>
        <p:txBody>
          <a:bodyPr wrap="none" rtlCol="0">
            <a:spAutoFit/>
          </a:bodyPr>
          <a:lstStyle/>
          <a:p>
            <a:r>
              <a:rPr lang="de-DE" sz="1400" dirty="0" smtClean="0">
                <a:solidFill>
                  <a:srgbClr val="0070C0"/>
                </a:solidFill>
              </a:rPr>
              <a:t>					Aus </a:t>
            </a:r>
            <a:r>
              <a:rPr lang="de-DE" sz="1400" dirty="0">
                <a:solidFill>
                  <a:srgbClr val="0070C0"/>
                </a:solidFill>
              </a:rPr>
              <a:t>„ Die Amazone vom </a:t>
            </a:r>
            <a:r>
              <a:rPr lang="de-DE" sz="1400" dirty="0" err="1">
                <a:solidFill>
                  <a:srgbClr val="0070C0"/>
                </a:solidFill>
              </a:rPr>
              <a:t>Kollwitzplatz</a:t>
            </a:r>
            <a:r>
              <a:rPr lang="de-DE" sz="1400" dirty="0">
                <a:solidFill>
                  <a:srgbClr val="0070C0"/>
                </a:solidFill>
              </a:rPr>
              <a:t>“ </a:t>
            </a:r>
          </a:p>
          <a:p>
            <a:endParaRPr lang="en-GB" dirty="0"/>
          </a:p>
        </p:txBody>
      </p:sp>
      <p:sp>
        <p:nvSpPr>
          <p:cNvPr id="7" name="Inhaltsplatzhalter 6"/>
          <p:cNvSpPr>
            <a:spLocks noGrp="1"/>
          </p:cNvSpPr>
          <p:nvPr>
            <p:ph sz="half" idx="1"/>
          </p:nvPr>
        </p:nvSpPr>
        <p:spPr>
          <a:xfrm>
            <a:off x="1115616" y="3723877"/>
            <a:ext cx="5256584" cy="504057"/>
          </a:xfrm>
        </p:spPr>
        <p:txBody>
          <a:bodyPr/>
          <a:lstStyle/>
          <a:p>
            <a:endParaRPr lang="de-DE" dirty="0"/>
          </a:p>
        </p:txBody>
      </p:sp>
    </p:spTree>
    <p:extLst>
      <p:ext uri="{BB962C8B-B14F-4D97-AF65-F5344CB8AC3E}">
        <p14:creationId xmlns:p14="http://schemas.microsoft.com/office/powerpoint/2010/main" xmlns="" val="2104282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414" y="707913"/>
            <a:ext cx="3465513" cy="736823"/>
          </a:xfrm>
        </p:spPr>
        <p:txBody>
          <a:bodyPr/>
          <a:lstStyle/>
          <a:p>
            <a:r>
              <a:rPr lang="de-DE" sz="3200" dirty="0"/>
              <a:t>Gesellschaftlicher </a:t>
            </a:r>
            <a:br>
              <a:rPr lang="de-DE" sz="3200" dirty="0"/>
            </a:br>
            <a:r>
              <a:rPr lang="de-DE" sz="3200" dirty="0"/>
              <a:t>Wandel</a:t>
            </a:r>
            <a:endParaRPr lang="de-DE" sz="3200" b="0" dirty="0"/>
          </a:p>
        </p:txBody>
      </p:sp>
      <p:sp>
        <p:nvSpPr>
          <p:cNvPr id="6" name="Content Placeholder 5">
            <a:extLst>
              <a:ext uri="{FF2B5EF4-FFF2-40B4-BE49-F238E27FC236}">
                <a16:creationId xmlns:a16="http://schemas.microsoft.com/office/drawing/2014/main" xmlns="" id="{54D6E25C-5415-AE4E-A733-E3666AABDB9E}"/>
              </a:ext>
            </a:extLst>
          </p:cNvPr>
          <p:cNvSpPr>
            <a:spLocks noGrp="1"/>
          </p:cNvSpPr>
          <p:nvPr>
            <p:ph idx="1"/>
          </p:nvPr>
        </p:nvSpPr>
        <p:spPr/>
        <p:txBody>
          <a:bodyPr/>
          <a:lstStyle/>
          <a:p>
            <a:pPr marL="0" indent="0">
              <a:buNone/>
            </a:pPr>
            <a:endParaRPr lang="en-GB" dirty="0"/>
          </a:p>
        </p:txBody>
      </p:sp>
      <p:sp>
        <p:nvSpPr>
          <p:cNvPr id="7" name="Text Placeholder 6">
            <a:extLst>
              <a:ext uri="{FF2B5EF4-FFF2-40B4-BE49-F238E27FC236}">
                <a16:creationId xmlns:a16="http://schemas.microsoft.com/office/drawing/2014/main" xmlns="" id="{9CB77D58-DE04-3342-906B-3ED37B38CB80}"/>
              </a:ext>
            </a:extLst>
          </p:cNvPr>
          <p:cNvSpPr>
            <a:spLocks noGrp="1"/>
          </p:cNvSpPr>
          <p:nvPr>
            <p:ph type="body" sz="half" idx="2"/>
          </p:nvPr>
        </p:nvSpPr>
        <p:spPr/>
        <p:txBody>
          <a:bodyPr/>
          <a:lstStyle/>
          <a:p>
            <a:r>
              <a:rPr lang="de-DE" dirty="0"/>
              <a:t/>
            </a:r>
            <a:br>
              <a:rPr lang="de-DE" dirty="0"/>
            </a:br>
            <a:r>
              <a:rPr lang="de-DE" dirty="0"/>
              <a:t/>
            </a:r>
            <a:br>
              <a:rPr lang="de-DE" dirty="0"/>
            </a:br>
            <a:r>
              <a:rPr lang="de-DE" dirty="0"/>
              <a:t/>
            </a:r>
            <a:br>
              <a:rPr lang="de-DE" dirty="0"/>
            </a:br>
            <a:r>
              <a:rPr lang="de-DE" sz="2800" dirty="0"/>
              <a:t>Der Zwang </a:t>
            </a:r>
            <a:br>
              <a:rPr lang="de-DE" sz="2800" dirty="0"/>
            </a:br>
            <a:r>
              <a:rPr lang="de-DE" sz="2800" dirty="0"/>
              <a:t>attraktiv sein zu</a:t>
            </a:r>
            <a:br>
              <a:rPr lang="de-DE" sz="2800" dirty="0"/>
            </a:br>
            <a:r>
              <a:rPr lang="de-DE" sz="2800" dirty="0"/>
              <a:t>müssen, </a:t>
            </a:r>
            <a:br>
              <a:rPr lang="de-DE" sz="2800" dirty="0"/>
            </a:br>
            <a:r>
              <a:rPr lang="de-DE" sz="2800" dirty="0"/>
              <a:t>nimmt ständig zu.</a:t>
            </a:r>
            <a:endParaRPr lang="en-GB" sz="2800" dirty="0"/>
          </a:p>
        </p:txBody>
      </p:sp>
      <p:sp>
        <p:nvSpPr>
          <p:cNvPr id="4" name="Fußzeilenplatzhalter 3"/>
          <p:cNvSpPr>
            <a:spLocks noGrp="1"/>
          </p:cNvSpPr>
          <p:nvPr>
            <p:ph type="ftr" sz="quarter" idx="4294967295"/>
          </p:nvPr>
        </p:nvSpPr>
        <p:spPr>
          <a:xfrm>
            <a:off x="0" y="4818063"/>
            <a:ext cx="5043488" cy="211137"/>
          </a:xfrm>
        </p:spPr>
        <p:txBody>
          <a:bodyPr/>
          <a:lstStyle/>
          <a:p>
            <a:pPr>
              <a:defRPr/>
            </a:pPr>
            <a:r>
              <a:rPr lang="de-DE" dirty="0"/>
              <a:t> </a:t>
            </a:r>
          </a:p>
        </p:txBody>
      </p:sp>
      <p:pic>
        <p:nvPicPr>
          <p:cNvPr id="5" name="Picture 4" descr="Scannen002"/>
          <p:cNvPicPr>
            <a:picLocks noChangeAspect="1" noChangeArrowheads="1"/>
          </p:cNvPicPr>
          <p:nvPr/>
        </p:nvPicPr>
        <p:blipFill>
          <a:blip r:embed="rId2" cstate="print"/>
          <a:srcRect/>
          <a:stretch>
            <a:fillRect/>
          </a:stretch>
        </p:blipFill>
        <p:spPr bwMode="auto">
          <a:xfrm>
            <a:off x="4047133" y="204788"/>
            <a:ext cx="4167584" cy="419219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547664" y="1347614"/>
            <a:ext cx="7416824" cy="3046988"/>
          </a:xfrm>
          <a:prstGeom prst="rect">
            <a:avLst/>
          </a:prstGeom>
          <a:noFill/>
        </p:spPr>
        <p:txBody>
          <a:bodyPr wrap="square" rtlCol="0">
            <a:spAutoFit/>
          </a:bodyPr>
          <a:lstStyle/>
          <a:p>
            <a:pPr marL="285750" indent="-285750">
              <a:buFont typeface="Arial"/>
              <a:buChar char="•"/>
            </a:pPr>
            <a:r>
              <a:rPr lang="de-DE" sz="2400" dirty="0">
                <a:solidFill>
                  <a:srgbClr val="545455"/>
                </a:solidFill>
              </a:rPr>
              <a:t>Sich nicht mehr begehrenswert fühlen</a:t>
            </a:r>
          </a:p>
          <a:p>
            <a:pPr marL="285750" indent="-285750">
              <a:buFont typeface="Arial"/>
              <a:buChar char="•"/>
            </a:pPr>
            <a:r>
              <a:rPr lang="de-DE" altLang="de-DE" sz="2400" dirty="0">
                <a:solidFill>
                  <a:srgbClr val="545455"/>
                </a:solidFill>
              </a:rPr>
              <a:t>Minderwertigkeitsgefühl, keine adäquate</a:t>
            </a:r>
          </a:p>
          <a:p>
            <a:r>
              <a:rPr lang="de-DE" altLang="de-DE" sz="2400" dirty="0">
                <a:solidFill>
                  <a:srgbClr val="545455"/>
                </a:solidFill>
              </a:rPr>
              <a:t>     Sexualpartnerin zu sein </a:t>
            </a:r>
            <a:endParaRPr lang="de-DE" sz="2400" dirty="0">
              <a:solidFill>
                <a:srgbClr val="545455"/>
              </a:solidFill>
            </a:endParaRPr>
          </a:p>
          <a:p>
            <a:pPr marL="285750" indent="-285750">
              <a:buFont typeface="Arial"/>
              <a:buChar char="•"/>
            </a:pPr>
            <a:r>
              <a:rPr lang="de-DE" sz="2400" dirty="0">
                <a:solidFill>
                  <a:srgbClr val="545455"/>
                </a:solidFill>
              </a:rPr>
              <a:t>Sich schämen</a:t>
            </a:r>
          </a:p>
          <a:p>
            <a:pPr marL="285750" indent="-285750">
              <a:buFont typeface="Arial"/>
              <a:buChar char="•"/>
            </a:pPr>
            <a:r>
              <a:rPr lang="de-DE" sz="2400" dirty="0">
                <a:solidFill>
                  <a:srgbClr val="545455"/>
                </a:solidFill>
              </a:rPr>
              <a:t>Angst vor Schmerzen</a:t>
            </a:r>
          </a:p>
          <a:p>
            <a:pPr marL="285750" indent="-285750">
              <a:buFont typeface="Arial"/>
              <a:buChar char="•"/>
            </a:pPr>
            <a:r>
              <a:rPr lang="de-DE" sz="2400" dirty="0">
                <a:solidFill>
                  <a:srgbClr val="545455"/>
                </a:solidFill>
              </a:rPr>
              <a:t>Angst  Schmerzen zuzufügen</a:t>
            </a:r>
          </a:p>
          <a:p>
            <a:pPr marL="285750" indent="-285750">
              <a:buFont typeface="Arial"/>
              <a:buChar char="•"/>
            </a:pPr>
            <a:r>
              <a:rPr lang="de-DE" sz="2400" dirty="0">
                <a:solidFill>
                  <a:srgbClr val="545455"/>
                </a:solidFill>
              </a:rPr>
              <a:t>Angst überhaupt</a:t>
            </a:r>
          </a:p>
          <a:p>
            <a:pPr marL="285750" indent="-285750">
              <a:buFont typeface="Arial"/>
              <a:buChar char="•"/>
            </a:pPr>
            <a:r>
              <a:rPr lang="de-DE" sz="2400" dirty="0" err="1">
                <a:solidFill>
                  <a:srgbClr val="545455"/>
                </a:solidFill>
              </a:rPr>
              <a:t>Fatigue</a:t>
            </a:r>
            <a:endParaRPr lang="de-DE" sz="2400" dirty="0">
              <a:solidFill>
                <a:srgbClr val="545455"/>
              </a:solidFill>
            </a:endParaRPr>
          </a:p>
        </p:txBody>
      </p:sp>
      <p:cxnSp>
        <p:nvCxnSpPr>
          <p:cNvPr id="9" name="Gerade Verbindung mit Pfeil 8"/>
          <p:cNvCxnSpPr/>
          <p:nvPr/>
        </p:nvCxnSpPr>
        <p:spPr>
          <a:xfrm>
            <a:off x="623527" y="1635646"/>
            <a:ext cx="795866" cy="5207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Rechteck 6"/>
          <p:cNvSpPr/>
          <p:nvPr/>
        </p:nvSpPr>
        <p:spPr>
          <a:xfrm>
            <a:off x="755576" y="606928"/>
            <a:ext cx="6264696" cy="584775"/>
          </a:xfrm>
          <a:prstGeom prst="rect">
            <a:avLst/>
          </a:prstGeom>
        </p:spPr>
        <p:txBody>
          <a:bodyPr wrap="square">
            <a:spAutoFit/>
          </a:bodyPr>
          <a:lstStyle/>
          <a:p>
            <a:r>
              <a:rPr lang="de-DE" sz="3200" dirty="0">
                <a:solidFill>
                  <a:srgbClr val="004A6F"/>
                </a:solidFill>
                <a:latin typeface="Tahoma" pitchFamily="34" charset="0"/>
              </a:rPr>
              <a:t>Sexualität: Jüngere Frauen</a:t>
            </a:r>
            <a:endParaRPr lang="de-DE" sz="3200" dirty="0">
              <a:solidFill>
                <a:srgbClr val="004A6F"/>
              </a:solidFill>
            </a:endParaRPr>
          </a:p>
        </p:txBody>
      </p:sp>
    </p:spTree>
    <p:extLst>
      <p:ext uri="{BB962C8B-B14F-4D97-AF65-F5344CB8AC3E}">
        <p14:creationId xmlns:p14="http://schemas.microsoft.com/office/powerpoint/2010/main" xmlns="" val="37195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96891"/>
            <a:ext cx="8229600" cy="1152128"/>
          </a:xfrm>
        </p:spPr>
        <p:txBody>
          <a:bodyPr/>
          <a:lstStyle/>
          <a:p>
            <a:r>
              <a:rPr lang="de-DE" sz="2400" dirty="0"/>
              <a:t>Operation, Strahlentherapie und/oder Chemotherapie und/oder Hormontherapie als Ursache einer sexuelle Dysfunktion</a:t>
            </a:r>
            <a:r>
              <a:rPr lang="de-DE" dirty="0">
                <a:solidFill>
                  <a:srgbClr val="0070C0"/>
                </a:solidFill>
              </a:rPr>
              <a:t/>
            </a:r>
            <a:br>
              <a:rPr lang="de-DE" dirty="0">
                <a:solidFill>
                  <a:srgbClr val="0070C0"/>
                </a:solidFill>
              </a:rPr>
            </a:br>
            <a:endParaRPr lang="de-DE" dirty="0">
              <a:solidFill>
                <a:srgbClr val="0070C0"/>
              </a:solidFill>
            </a:endParaRPr>
          </a:p>
        </p:txBody>
      </p:sp>
      <p:sp>
        <p:nvSpPr>
          <p:cNvPr id="3" name="Inhaltsplatzhalter 2"/>
          <p:cNvSpPr>
            <a:spLocks noGrp="1"/>
          </p:cNvSpPr>
          <p:nvPr>
            <p:ph idx="1"/>
          </p:nvPr>
        </p:nvSpPr>
        <p:spPr>
          <a:xfrm>
            <a:off x="395536" y="1635645"/>
            <a:ext cx="8291264" cy="2592289"/>
          </a:xfrm>
        </p:spPr>
        <p:txBody>
          <a:bodyPr/>
          <a:lstStyle/>
          <a:p>
            <a:r>
              <a:rPr lang="de-DE" dirty="0"/>
              <a:t>Direkte Folgeerscheinungen durch die Operation</a:t>
            </a:r>
          </a:p>
          <a:p>
            <a:r>
              <a:rPr lang="de-DE" dirty="0"/>
              <a:t>Nebenwirkungen der Chemotherapie (Hormonabfall, Haarverlust etc.)</a:t>
            </a:r>
          </a:p>
          <a:p>
            <a:r>
              <a:rPr lang="de-DE" dirty="0"/>
              <a:t>Nebenwirkungen der Strahlentherapie</a:t>
            </a:r>
          </a:p>
          <a:p>
            <a:r>
              <a:rPr lang="de-DE" dirty="0"/>
              <a:t>Pharmakologische Nebenwirkungen (z.B. </a:t>
            </a:r>
            <a:r>
              <a:rPr lang="de-DE" dirty="0" err="1"/>
              <a:t>Aromatasehemmer</a:t>
            </a:r>
            <a:r>
              <a:rPr lang="de-DE" dirty="0"/>
              <a:t>)</a:t>
            </a:r>
          </a:p>
          <a:p>
            <a:pPr>
              <a:buNone/>
            </a:pPr>
            <a:r>
              <a:rPr lang="de-DE" dirty="0"/>
              <a:t> </a:t>
            </a:r>
          </a:p>
          <a:p>
            <a:pPr>
              <a:buNone/>
            </a:pPr>
            <a:r>
              <a:rPr lang="de-DE" dirty="0"/>
              <a:t> </a:t>
            </a:r>
          </a:p>
          <a:p>
            <a:endParaRPr lang="de-DE" dirty="0"/>
          </a:p>
        </p:txBody>
      </p:sp>
    </p:spTree>
    <p:extLst>
      <p:ext uri="{BB962C8B-B14F-4D97-AF65-F5344CB8AC3E}">
        <p14:creationId xmlns:p14="http://schemas.microsoft.com/office/powerpoint/2010/main" xmlns="" val="1480258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0" dirty="0"/>
              <a:t>Operation: Körperbild</a:t>
            </a:r>
          </a:p>
        </p:txBody>
      </p:sp>
      <p:sp>
        <p:nvSpPr>
          <p:cNvPr id="3" name="Inhaltsplatzhalter 2"/>
          <p:cNvSpPr>
            <a:spLocks noGrp="1"/>
          </p:cNvSpPr>
          <p:nvPr>
            <p:ph idx="1"/>
          </p:nvPr>
        </p:nvSpPr>
        <p:spPr/>
        <p:txBody>
          <a:bodyPr/>
          <a:lstStyle/>
          <a:p>
            <a:r>
              <a:rPr lang="de-DE" dirty="0"/>
              <a:t>Von Bedeutung ist die veränderte Beziehung zum eigenen Körper, die oft großen Einfluss auf die körperliche Beziehung zum Partner hat. </a:t>
            </a:r>
          </a:p>
        </p:txBody>
      </p:sp>
      <p:sp>
        <p:nvSpPr>
          <p:cNvPr id="4" name="Datumsplatzhalter 3"/>
          <p:cNvSpPr>
            <a:spLocks noGrp="1"/>
          </p:cNvSpPr>
          <p:nvPr>
            <p:ph type="dt" sz="half" idx="4294967295"/>
          </p:nvPr>
        </p:nvSpPr>
        <p:spPr>
          <a:xfrm>
            <a:off x="6192839" y="4816079"/>
            <a:ext cx="1050925" cy="211931"/>
          </a:xfrm>
          <a:prstGeom prst="rect">
            <a:avLst/>
          </a:prstGeom>
        </p:spPr>
        <p:txBody>
          <a:bodyPr/>
          <a:lstStyle/>
          <a:p>
            <a:pPr>
              <a:defRPr/>
            </a:pPr>
            <a:r>
              <a:rPr lang="de-DE" dirty="0"/>
              <a:t> </a:t>
            </a:r>
          </a:p>
        </p:txBody>
      </p:sp>
      <p:sp>
        <p:nvSpPr>
          <p:cNvPr id="5" name="Fußzeilenplatzhalter 4"/>
          <p:cNvSpPr>
            <a:spLocks noGrp="1"/>
          </p:cNvSpPr>
          <p:nvPr>
            <p:ph type="ftr" sz="quarter" idx="4294967295"/>
          </p:nvPr>
        </p:nvSpPr>
        <p:spPr>
          <a:xfrm>
            <a:off x="693739" y="4817269"/>
            <a:ext cx="5043487" cy="211931"/>
          </a:xfrm>
          <a:prstGeom prst="rect">
            <a:avLst/>
          </a:prstGeom>
        </p:spPr>
        <p:txBody>
          <a:bodyPr/>
          <a:lstStyle/>
          <a:p>
            <a:pPr>
              <a:defRPr/>
            </a:pPr>
            <a:r>
              <a:rPr lang="de-DE" dirty="0"/>
              <a:t> </a:t>
            </a:r>
          </a:p>
        </p:txBody>
      </p:sp>
      <p:pic>
        <p:nvPicPr>
          <p:cNvPr id="7" name="Picture 4" descr="Dscf4899"/>
          <p:cNvPicPr>
            <a:picLocks noChangeAspect="1" noChangeArrowheads="1"/>
          </p:cNvPicPr>
          <p:nvPr/>
        </p:nvPicPr>
        <p:blipFill>
          <a:blip r:embed="rId2" cstate="print"/>
          <a:srcRect/>
          <a:stretch>
            <a:fillRect/>
          </a:stretch>
        </p:blipFill>
        <p:spPr bwMode="auto">
          <a:xfrm>
            <a:off x="1115616" y="2427734"/>
            <a:ext cx="2736304" cy="1824038"/>
          </a:xfrm>
          <a:prstGeom prst="rect">
            <a:avLst/>
          </a:prstGeom>
          <a:noFill/>
        </p:spPr>
      </p:pic>
      <p:pic>
        <p:nvPicPr>
          <p:cNvPr id="8" name="Picture 5" descr="Dscf5877"/>
          <p:cNvPicPr>
            <a:picLocks noChangeAspect="1" noChangeArrowheads="1"/>
          </p:cNvPicPr>
          <p:nvPr/>
        </p:nvPicPr>
        <p:blipFill>
          <a:blip r:embed="rId3" cstate="print"/>
          <a:srcRect/>
          <a:stretch>
            <a:fillRect/>
          </a:stretch>
        </p:blipFill>
        <p:spPr bwMode="auto">
          <a:xfrm>
            <a:off x="4788024" y="2427734"/>
            <a:ext cx="3081536" cy="1829990"/>
          </a:xfrm>
          <a:prstGeom prst="rect">
            <a:avLst/>
          </a:prstGeom>
          <a:noFill/>
        </p:spPr>
      </p:pic>
    </p:spTree>
    <p:extLst>
      <p:ext uri="{BB962C8B-B14F-4D97-AF65-F5344CB8AC3E}">
        <p14:creationId xmlns:p14="http://schemas.microsoft.com/office/powerpoint/2010/main" xmlns="" val="941748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06375"/>
            <a:ext cx="8579296" cy="857250"/>
          </a:xfrm>
        </p:spPr>
        <p:txBody>
          <a:bodyPr/>
          <a:lstStyle/>
          <a:p>
            <a:r>
              <a:rPr lang="de-DE" sz="2800" dirty="0"/>
              <a:t>Hohes Maß an (</a:t>
            </a:r>
            <a:r>
              <a:rPr lang="de-DE" sz="2800" dirty="0" err="1"/>
              <a:t>frauen</a:t>
            </a:r>
            <a:r>
              <a:rPr lang="de-DE" sz="2800" dirty="0"/>
              <a:t>)-ärztlicher Beratungskompetenz</a:t>
            </a:r>
            <a:br>
              <a:rPr lang="de-DE" sz="2800" dirty="0"/>
            </a:br>
            <a:r>
              <a:rPr lang="de-DE" sz="2800" dirty="0"/>
              <a:t> </a:t>
            </a:r>
            <a:r>
              <a:rPr lang="de-DE" sz="2800" dirty="0">
                <a:solidFill>
                  <a:srgbClr val="0070C0"/>
                </a:solidFill>
              </a:rPr>
              <a:t/>
            </a:r>
            <a:br>
              <a:rPr lang="de-DE" sz="2800" dirty="0">
                <a:solidFill>
                  <a:srgbClr val="0070C0"/>
                </a:solidFill>
              </a:rPr>
            </a:br>
            <a:r>
              <a:rPr lang="de-DE" sz="2800" dirty="0">
                <a:solidFill>
                  <a:srgbClr val="0070C0"/>
                </a:solidFill>
              </a:rPr>
              <a:t/>
            </a:r>
            <a:br>
              <a:rPr lang="de-DE" sz="2800" dirty="0">
                <a:solidFill>
                  <a:srgbClr val="0070C0"/>
                </a:solidFill>
              </a:rPr>
            </a:br>
            <a:endParaRPr lang="de-DE" sz="2800" dirty="0">
              <a:solidFill>
                <a:srgbClr val="0070C0"/>
              </a:solidFill>
            </a:endParaRPr>
          </a:p>
        </p:txBody>
      </p:sp>
      <p:sp>
        <p:nvSpPr>
          <p:cNvPr id="3" name="Inhaltsplatzhalter 2"/>
          <p:cNvSpPr>
            <a:spLocks noGrp="1"/>
          </p:cNvSpPr>
          <p:nvPr>
            <p:ph idx="1"/>
          </p:nvPr>
        </p:nvSpPr>
        <p:spPr>
          <a:xfrm>
            <a:off x="611560" y="1059583"/>
            <a:ext cx="8075240" cy="1944216"/>
          </a:xfrm>
        </p:spPr>
        <p:txBody>
          <a:bodyPr/>
          <a:lstStyle/>
          <a:p>
            <a:r>
              <a:rPr lang="de-DE" dirty="0"/>
              <a:t>spezielle Fragestellungen, die den Lebensabschnitt der jungen </a:t>
            </a:r>
            <a:r>
              <a:rPr lang="de-DE" dirty="0" err="1"/>
              <a:t>Mammakarzinompatientinnen</a:t>
            </a:r>
            <a:r>
              <a:rPr lang="de-DE" dirty="0"/>
              <a:t> betreffen, stellen qualitativ hohe Anforderungen an die kommunikative und interaktive Kompetenz des Arztes. </a:t>
            </a: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40152" y="2283718"/>
            <a:ext cx="2386380" cy="23066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xmlns="" id="{5CB20013-ED88-4B42-8B96-6BC04C300BE1}"/>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68144" y="2283718"/>
            <a:ext cx="2386380" cy="23066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xmlns="" id="{91D39571-2BBC-7041-AD8E-9764EE8E17DD}"/>
              </a:ext>
            </a:extLst>
          </p:cNvPr>
          <p:cNvSpPr/>
          <p:nvPr/>
        </p:nvSpPr>
        <p:spPr>
          <a:xfrm>
            <a:off x="459060" y="2446822"/>
            <a:ext cx="2568336"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Fertilitätserhalt</a:t>
            </a:r>
          </a:p>
          <a:p>
            <a:pPr algn="ctr"/>
            <a:r>
              <a:rPr lang="de-DE" dirty="0"/>
              <a:t>ggf. bestehende Schwangerschaft</a:t>
            </a:r>
          </a:p>
        </p:txBody>
      </p:sp>
      <p:sp>
        <p:nvSpPr>
          <p:cNvPr id="14" name="Oval 13">
            <a:extLst>
              <a:ext uri="{FF2B5EF4-FFF2-40B4-BE49-F238E27FC236}">
                <a16:creationId xmlns:a16="http://schemas.microsoft.com/office/drawing/2014/main" xmlns="" id="{06BB56F5-41D2-6842-A3E5-313C5EA5608B}"/>
              </a:ext>
            </a:extLst>
          </p:cNvPr>
          <p:cNvSpPr/>
          <p:nvPr/>
        </p:nvSpPr>
        <p:spPr>
          <a:xfrm>
            <a:off x="251520" y="771551"/>
            <a:ext cx="3011203" cy="1611794"/>
          </a:xfrm>
          <a:prstGeom prst="ellipse">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a:xfrm>
            <a:off x="251520" y="206375"/>
            <a:ext cx="8435280" cy="857250"/>
          </a:xfrm>
        </p:spPr>
        <p:txBody>
          <a:bodyPr/>
          <a:lstStyle/>
          <a:p>
            <a:r>
              <a:rPr lang="de-DE" sz="2800" dirty="0">
                <a:solidFill>
                  <a:srgbClr val="0070C0"/>
                </a:solidFill>
              </a:rPr>
              <a:t>Hohes Maß an (</a:t>
            </a:r>
            <a:r>
              <a:rPr lang="de-DE" sz="2800" dirty="0" err="1">
                <a:solidFill>
                  <a:srgbClr val="0070C0"/>
                </a:solidFill>
              </a:rPr>
              <a:t>frauen</a:t>
            </a:r>
            <a:r>
              <a:rPr lang="de-DE" sz="2800" dirty="0">
                <a:solidFill>
                  <a:srgbClr val="0070C0"/>
                </a:solidFill>
              </a:rPr>
              <a:t>)-ärztlicher Beratungskompetenz 2 </a:t>
            </a:r>
          </a:p>
        </p:txBody>
      </p:sp>
      <p:sp>
        <p:nvSpPr>
          <p:cNvPr id="10" name="Textfeld 9">
            <a:extLst>
              <a:ext uri="{FF2B5EF4-FFF2-40B4-BE49-F238E27FC236}">
                <a16:creationId xmlns:a16="http://schemas.microsoft.com/office/drawing/2014/main" xmlns="" id="{CFA861A4-4576-1246-BB9F-07A19F9A53B0}"/>
              </a:ext>
            </a:extLst>
          </p:cNvPr>
          <p:cNvSpPr txBox="1"/>
          <p:nvPr/>
        </p:nvSpPr>
        <p:spPr>
          <a:xfrm>
            <a:off x="2418896" y="3713632"/>
            <a:ext cx="861454" cy="369332"/>
          </a:xfrm>
          <a:prstGeom prst="rect">
            <a:avLst/>
          </a:prstGeom>
          <a:noFill/>
        </p:spPr>
        <p:txBody>
          <a:bodyPr wrap="none" rtlCol="0">
            <a:spAutoFit/>
          </a:bodyPr>
          <a:lstStyle/>
          <a:p>
            <a:r>
              <a:rPr lang="de-DE" dirty="0" err="1">
                <a:solidFill>
                  <a:schemeClr val="bg1"/>
                </a:solidFill>
              </a:rPr>
              <a:t>Reziate</a:t>
            </a:r>
            <a:endParaRPr lang="de-DE" dirty="0">
              <a:solidFill>
                <a:schemeClr val="bg1"/>
              </a:solidFill>
            </a:endParaRPr>
          </a:p>
        </p:txBody>
      </p:sp>
      <p:sp>
        <p:nvSpPr>
          <p:cNvPr id="12" name="Textfeld 11">
            <a:extLst>
              <a:ext uri="{FF2B5EF4-FFF2-40B4-BE49-F238E27FC236}">
                <a16:creationId xmlns:a16="http://schemas.microsoft.com/office/drawing/2014/main" xmlns="" id="{7E049CA9-A8A1-CC4C-9624-4EE7D4E64A11}"/>
              </a:ext>
            </a:extLst>
          </p:cNvPr>
          <p:cNvSpPr txBox="1"/>
          <p:nvPr/>
        </p:nvSpPr>
        <p:spPr>
          <a:xfrm>
            <a:off x="395536" y="987574"/>
            <a:ext cx="2826288" cy="1477328"/>
          </a:xfrm>
          <a:prstGeom prst="rect">
            <a:avLst/>
          </a:prstGeom>
          <a:noFill/>
          <a:ln>
            <a:noFill/>
          </a:ln>
        </p:spPr>
        <p:txBody>
          <a:bodyPr wrap="square" rtlCol="0">
            <a:spAutoFit/>
          </a:bodyPr>
          <a:lstStyle/>
          <a:p>
            <a:r>
              <a:rPr lang="de-DE" dirty="0">
                <a:solidFill>
                  <a:schemeClr val="bg1"/>
                </a:solidFill>
              </a:rPr>
              <a:t>Einfluss </a:t>
            </a:r>
            <a:r>
              <a:rPr lang="de-DE" dirty="0" err="1">
                <a:solidFill>
                  <a:schemeClr val="bg1"/>
                </a:solidFill>
              </a:rPr>
              <a:t>onkol</a:t>
            </a:r>
            <a:r>
              <a:rPr lang="de-DE" dirty="0">
                <a:solidFill>
                  <a:schemeClr val="bg1"/>
                </a:solidFill>
              </a:rPr>
              <a:t>. Therapie auf</a:t>
            </a:r>
          </a:p>
          <a:p>
            <a:pPr marL="285750" indent="-285750">
              <a:buFontTx/>
              <a:buChar char="-"/>
            </a:pPr>
            <a:r>
              <a:rPr lang="de-DE" dirty="0">
                <a:solidFill>
                  <a:schemeClr val="bg1"/>
                </a:solidFill>
              </a:rPr>
              <a:t>Körperbild</a:t>
            </a:r>
          </a:p>
          <a:p>
            <a:pPr marL="285750" indent="-285750">
              <a:buFontTx/>
              <a:buChar char="-"/>
            </a:pPr>
            <a:r>
              <a:rPr lang="de-DE" dirty="0">
                <a:solidFill>
                  <a:schemeClr val="bg1"/>
                </a:solidFill>
              </a:rPr>
              <a:t>Zukünftige Sexualität</a:t>
            </a:r>
          </a:p>
          <a:p>
            <a:pPr marL="285750" indent="-285750">
              <a:buFontTx/>
              <a:buChar char="-"/>
            </a:pPr>
            <a:r>
              <a:rPr lang="de-DE" dirty="0">
                <a:solidFill>
                  <a:schemeClr val="bg1"/>
                </a:solidFill>
              </a:rPr>
              <a:t>Partnerschaft</a:t>
            </a:r>
          </a:p>
          <a:p>
            <a:pPr marL="285750" indent="-285750">
              <a:buFontTx/>
              <a:buChar char="-"/>
            </a:pPr>
            <a:endParaRPr lang="de-DE" dirty="0"/>
          </a:p>
        </p:txBody>
      </p:sp>
      <p:sp>
        <p:nvSpPr>
          <p:cNvPr id="15" name="Oval 14">
            <a:extLst>
              <a:ext uri="{FF2B5EF4-FFF2-40B4-BE49-F238E27FC236}">
                <a16:creationId xmlns:a16="http://schemas.microsoft.com/office/drawing/2014/main" xmlns="" id="{634190A2-07D1-AE42-9C24-EA447CF2DAE6}"/>
              </a:ext>
            </a:extLst>
          </p:cNvPr>
          <p:cNvSpPr/>
          <p:nvPr/>
        </p:nvSpPr>
        <p:spPr>
          <a:xfrm>
            <a:off x="5940152" y="711199"/>
            <a:ext cx="2736304" cy="158903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feld 19">
            <a:extLst>
              <a:ext uri="{FF2B5EF4-FFF2-40B4-BE49-F238E27FC236}">
                <a16:creationId xmlns:a16="http://schemas.microsoft.com/office/drawing/2014/main" xmlns="" id="{331A94D9-2F42-0D46-836F-1527FFA47B3D}"/>
              </a:ext>
            </a:extLst>
          </p:cNvPr>
          <p:cNvSpPr txBox="1"/>
          <p:nvPr/>
        </p:nvSpPr>
        <p:spPr>
          <a:xfrm>
            <a:off x="6156176" y="879112"/>
            <a:ext cx="2592289" cy="1200329"/>
          </a:xfrm>
          <a:prstGeom prst="rect">
            <a:avLst/>
          </a:prstGeom>
          <a:noFill/>
        </p:spPr>
        <p:txBody>
          <a:bodyPr wrap="square" rtlCol="0">
            <a:spAutoFit/>
          </a:bodyPr>
          <a:lstStyle/>
          <a:p>
            <a:r>
              <a:rPr lang="de-DE" dirty="0">
                <a:solidFill>
                  <a:schemeClr val="bg1"/>
                </a:solidFill>
              </a:rPr>
              <a:t>Ergebnisse weiterführender Untersuchungen </a:t>
            </a:r>
          </a:p>
          <a:p>
            <a:r>
              <a:rPr lang="de-DE" dirty="0">
                <a:solidFill>
                  <a:schemeClr val="bg1"/>
                </a:solidFill>
              </a:rPr>
              <a:t>(bspw. </a:t>
            </a:r>
            <a:r>
              <a:rPr lang="de-DE" dirty="0" err="1">
                <a:solidFill>
                  <a:schemeClr val="bg1"/>
                </a:solidFill>
              </a:rPr>
              <a:t>genet</a:t>
            </a:r>
            <a:r>
              <a:rPr lang="de-DE" dirty="0">
                <a:solidFill>
                  <a:schemeClr val="bg1"/>
                </a:solidFill>
              </a:rPr>
              <a:t>. Testung)</a:t>
            </a:r>
          </a:p>
        </p:txBody>
      </p:sp>
      <p:sp>
        <p:nvSpPr>
          <p:cNvPr id="18" name="Oval 14">
            <a:extLst>
              <a:ext uri="{FF2B5EF4-FFF2-40B4-BE49-F238E27FC236}">
                <a16:creationId xmlns:a16="http://schemas.microsoft.com/office/drawing/2014/main" xmlns="" id="{634190A2-07D1-AE42-9C24-EA447CF2DAE6}"/>
              </a:ext>
            </a:extLst>
          </p:cNvPr>
          <p:cNvSpPr/>
          <p:nvPr/>
        </p:nvSpPr>
        <p:spPr>
          <a:xfrm>
            <a:off x="5868144" y="2446822"/>
            <a:ext cx="2520280" cy="13818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err="1">
                <a:solidFill>
                  <a:schemeClr val="bg1"/>
                </a:solidFill>
              </a:rPr>
              <a:t>Mortalität:darf</a:t>
            </a:r>
            <a:r>
              <a:rPr lang="de-DE" dirty="0">
                <a:solidFill>
                  <a:schemeClr val="bg1"/>
                </a:solidFill>
              </a:rPr>
              <a:t> ich leben, muss ich sterben?</a:t>
            </a:r>
          </a:p>
        </p:txBody>
      </p:sp>
      <p:sp>
        <p:nvSpPr>
          <p:cNvPr id="19" name="Oval 14">
            <a:extLst>
              <a:ext uri="{FF2B5EF4-FFF2-40B4-BE49-F238E27FC236}">
                <a16:creationId xmlns:a16="http://schemas.microsoft.com/office/drawing/2014/main" xmlns="" id="{634190A2-07D1-AE42-9C24-EA447CF2DAE6}"/>
              </a:ext>
            </a:extLst>
          </p:cNvPr>
          <p:cNvSpPr/>
          <p:nvPr/>
        </p:nvSpPr>
        <p:spPr>
          <a:xfrm>
            <a:off x="1265820" y="3713632"/>
            <a:ext cx="2082044" cy="12234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bg1"/>
                </a:solidFill>
              </a:rPr>
              <a:t>Rezidiv: Wenn der Krebs wieder kommt</a:t>
            </a:r>
          </a:p>
        </p:txBody>
      </p:sp>
      <p:sp>
        <p:nvSpPr>
          <p:cNvPr id="21" name="Rechteck 20"/>
          <p:cNvSpPr/>
          <p:nvPr/>
        </p:nvSpPr>
        <p:spPr>
          <a:xfrm>
            <a:off x="2913148" y="2387084"/>
            <a:ext cx="237566" cy="369332"/>
          </a:xfrm>
          <a:prstGeom prst="rect">
            <a:avLst/>
          </a:prstGeom>
        </p:spPr>
        <p:txBody>
          <a:bodyPr wrap="none">
            <a:spAutoFit/>
          </a:bodyPr>
          <a:lstStyle/>
          <a:p>
            <a:r>
              <a:rPr lang="de-DE" dirty="0"/>
              <a:t> </a:t>
            </a:r>
          </a:p>
        </p:txBody>
      </p:sp>
      <p:sp>
        <p:nvSpPr>
          <p:cNvPr id="22" name="Oval 14">
            <a:extLst>
              <a:ext uri="{FF2B5EF4-FFF2-40B4-BE49-F238E27FC236}">
                <a16:creationId xmlns:a16="http://schemas.microsoft.com/office/drawing/2014/main" xmlns="" id="{634190A2-07D1-AE42-9C24-EA447CF2DAE6}"/>
              </a:ext>
            </a:extLst>
          </p:cNvPr>
          <p:cNvSpPr/>
          <p:nvPr/>
        </p:nvSpPr>
        <p:spPr>
          <a:xfrm>
            <a:off x="4139951" y="3579862"/>
            <a:ext cx="2448273" cy="12753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Fragen zu Kommunikation mit den Kindern</a:t>
            </a:r>
            <a:endParaRPr lang="de-DE" dirty="0">
              <a:solidFill>
                <a:schemeClr val="bg1"/>
              </a:solidFill>
            </a:endParaRPr>
          </a:p>
        </p:txBody>
      </p:sp>
      <p:sp>
        <p:nvSpPr>
          <p:cNvPr id="23" name="Oval 27">
            <a:extLst>
              <a:ext uri="{FF2B5EF4-FFF2-40B4-BE49-F238E27FC236}">
                <a16:creationId xmlns:a16="http://schemas.microsoft.com/office/drawing/2014/main" xmlns="" id="{7066D413-A553-B64A-8C94-E4FD30A02C02}"/>
              </a:ext>
            </a:extLst>
          </p:cNvPr>
          <p:cNvSpPr/>
          <p:nvPr/>
        </p:nvSpPr>
        <p:spPr>
          <a:xfrm>
            <a:off x="3138028" y="3363838"/>
            <a:ext cx="1649996" cy="576064"/>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Zeitdruck</a:t>
            </a:r>
          </a:p>
        </p:txBody>
      </p:sp>
      <p:pic>
        <p:nvPicPr>
          <p:cNvPr id="5" name="Grafik 4"/>
          <p:cNvPicPr>
            <a:picLocks noChangeAspect="1"/>
          </p:cNvPicPr>
          <p:nvPr/>
        </p:nvPicPr>
        <p:blipFill>
          <a:blip r:embed="rId3" cstate="print"/>
          <a:stretch>
            <a:fillRect/>
          </a:stretch>
        </p:blipFill>
        <p:spPr>
          <a:xfrm>
            <a:off x="3742659" y="1129343"/>
            <a:ext cx="1829549" cy="1829549"/>
          </a:xfrm>
          <a:prstGeom prst="rect">
            <a:avLst/>
          </a:prstGeom>
        </p:spPr>
      </p:pic>
    </p:spTree>
    <p:extLst>
      <p:ext uri="{BB962C8B-B14F-4D97-AF65-F5344CB8AC3E}">
        <p14:creationId xmlns:p14="http://schemas.microsoft.com/office/powerpoint/2010/main" xmlns="" val="3605488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4" grpId="0" animBg="1"/>
      <p:bldP spid="10" grpId="0"/>
      <p:bldP spid="12" grpId="0"/>
      <p:bldP spid="15" grpId="0" animBg="1"/>
      <p:bldP spid="20" grpId="0"/>
      <p:bldP spid="18" grpId="0" animBg="1"/>
      <p:bldP spid="19" grpId="0" animBg="1"/>
      <p:bldP spid="22" grpId="0" animBg="1"/>
      <p:bldP spid="2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5441647" y="882651"/>
            <a:ext cx="184731" cy="584775"/>
          </a:xfrm>
          <a:prstGeom prst="rect">
            <a:avLst/>
          </a:prstGeom>
          <a:noFill/>
        </p:spPr>
        <p:txBody>
          <a:bodyPr wrap="none" rtlCol="0">
            <a:spAutoFit/>
          </a:bodyPr>
          <a:lstStyle/>
          <a:p>
            <a:endParaRPr lang="de-DE" sz="3200" b="1" dirty="0">
              <a:solidFill>
                <a:srgbClr val="002060"/>
              </a:solidFill>
            </a:endParaRPr>
          </a:p>
        </p:txBody>
      </p:sp>
      <p:sp>
        <p:nvSpPr>
          <p:cNvPr id="3" name="Rechteck 2"/>
          <p:cNvSpPr/>
          <p:nvPr/>
        </p:nvSpPr>
        <p:spPr>
          <a:xfrm>
            <a:off x="354542" y="2850948"/>
            <a:ext cx="4572000" cy="369332"/>
          </a:xfrm>
          <a:prstGeom prst="rect">
            <a:avLst/>
          </a:prstGeom>
        </p:spPr>
        <p:txBody>
          <a:bodyPr>
            <a:spAutoFit/>
          </a:bodyPr>
          <a:lstStyle/>
          <a:p>
            <a:pPr marL="285750" indent="-285750">
              <a:buFont typeface="Arial"/>
              <a:buChar char="•"/>
            </a:pPr>
            <a:endParaRPr lang="de-DE" dirty="0">
              <a:solidFill>
                <a:srgbClr val="545455"/>
              </a:solidFill>
            </a:endParaRPr>
          </a:p>
        </p:txBody>
      </p:sp>
      <p:sp>
        <p:nvSpPr>
          <p:cNvPr id="7" name="Rechteck 6"/>
          <p:cNvSpPr/>
          <p:nvPr/>
        </p:nvSpPr>
        <p:spPr>
          <a:xfrm>
            <a:off x="3570977" y="3858552"/>
            <a:ext cx="237566" cy="369332"/>
          </a:xfrm>
          <a:prstGeom prst="rect">
            <a:avLst/>
          </a:prstGeom>
        </p:spPr>
        <p:txBody>
          <a:bodyPr wrap="none">
            <a:spAutoFit/>
          </a:bodyPr>
          <a:lstStyle/>
          <a:p>
            <a:r>
              <a:rPr lang="de-DE" b="1" dirty="0">
                <a:solidFill>
                  <a:srgbClr val="10253F"/>
                </a:solidFill>
              </a:rPr>
              <a:t> </a:t>
            </a:r>
          </a:p>
        </p:txBody>
      </p:sp>
      <p:sp>
        <p:nvSpPr>
          <p:cNvPr id="10" name="Title 9">
            <a:extLst>
              <a:ext uri="{FF2B5EF4-FFF2-40B4-BE49-F238E27FC236}">
                <a16:creationId xmlns:a16="http://schemas.microsoft.com/office/drawing/2014/main" xmlns="" id="{ED27BFA2-F3FE-3340-9304-5B54ABCDADD7}"/>
              </a:ext>
            </a:extLst>
          </p:cNvPr>
          <p:cNvSpPr>
            <a:spLocks noGrp="1"/>
          </p:cNvSpPr>
          <p:nvPr>
            <p:ph type="title"/>
          </p:nvPr>
        </p:nvSpPr>
        <p:spPr>
          <a:xfrm>
            <a:off x="354542" y="404345"/>
            <a:ext cx="8332258" cy="659279"/>
          </a:xfrm>
        </p:spPr>
        <p:txBody>
          <a:bodyPr/>
          <a:lstStyle/>
          <a:p>
            <a:r>
              <a:rPr lang="de-DE" sz="2600" dirty="0"/>
              <a:t>Hohes Maß an (</a:t>
            </a:r>
            <a:r>
              <a:rPr lang="de-DE" sz="2600" dirty="0" err="1"/>
              <a:t>frauen</a:t>
            </a:r>
            <a:r>
              <a:rPr lang="de-DE" sz="2600" dirty="0"/>
              <a:t>)-ärztlicher Beratungskompetenz 3</a:t>
            </a:r>
            <a:br>
              <a:rPr lang="de-DE" sz="2600" dirty="0"/>
            </a:br>
            <a:endParaRPr lang="en-GB" sz="2600" dirty="0"/>
          </a:p>
        </p:txBody>
      </p:sp>
      <p:sp>
        <p:nvSpPr>
          <p:cNvPr id="12" name="Content Placeholder 11">
            <a:extLst>
              <a:ext uri="{FF2B5EF4-FFF2-40B4-BE49-F238E27FC236}">
                <a16:creationId xmlns:a16="http://schemas.microsoft.com/office/drawing/2014/main" xmlns="" id="{1C09B8B5-66BC-7C45-AAE1-5EB36F429342}"/>
              </a:ext>
            </a:extLst>
          </p:cNvPr>
          <p:cNvSpPr>
            <a:spLocks noGrp="1"/>
          </p:cNvSpPr>
          <p:nvPr>
            <p:ph sz="half" idx="2"/>
          </p:nvPr>
        </p:nvSpPr>
        <p:spPr>
          <a:xfrm>
            <a:off x="4600735" y="1467426"/>
            <a:ext cx="4038600" cy="3027784"/>
          </a:xfrm>
        </p:spPr>
        <p:txBody>
          <a:bodyPr/>
          <a:lstStyle/>
          <a:p>
            <a:pPr marL="0" indent="0">
              <a:buNone/>
            </a:pPr>
            <a:r>
              <a:rPr lang="de-DE" b="1" dirty="0"/>
              <a:t>UNTERSTÜTZUNG</a:t>
            </a:r>
            <a:endParaRPr lang="de-DE" altLang="de-DE" dirty="0">
              <a:latin typeface="Calibri" pitchFamily="34" charset="0"/>
            </a:endParaRPr>
          </a:p>
          <a:p>
            <a:r>
              <a:rPr lang="de-DE" altLang="de-DE" dirty="0">
                <a:latin typeface="Calibri" pitchFamily="34" charset="0"/>
              </a:rPr>
              <a:t>Spezielle Beratung von </a:t>
            </a:r>
          </a:p>
          <a:p>
            <a:pPr marL="0" indent="0">
              <a:buNone/>
            </a:pPr>
            <a:r>
              <a:rPr lang="de-DE" altLang="de-DE" dirty="0">
                <a:latin typeface="Calibri" pitchFamily="34" charset="0"/>
              </a:rPr>
              <a:t>	Angehörigen</a:t>
            </a:r>
          </a:p>
          <a:p>
            <a:pPr marL="0" indent="0">
              <a:buNone/>
            </a:pPr>
            <a:r>
              <a:rPr lang="de-DE" altLang="de-DE" dirty="0">
                <a:latin typeface="Calibri" pitchFamily="34" charset="0"/>
              </a:rPr>
              <a:t>	 Paaren                                                                      	Familien und Kindern</a:t>
            </a:r>
            <a:endParaRPr lang="de-DE" b="1" dirty="0">
              <a:solidFill>
                <a:srgbClr val="002060"/>
              </a:solidFill>
            </a:endParaRPr>
          </a:p>
          <a:p>
            <a:endParaRPr lang="en-GB" dirty="0"/>
          </a:p>
        </p:txBody>
      </p:sp>
      <p:pic>
        <p:nvPicPr>
          <p:cNvPr id="13" name="Bild 1">
            <a:extLst>
              <a:ext uri="{FF2B5EF4-FFF2-40B4-BE49-F238E27FC236}">
                <a16:creationId xmlns:a16="http://schemas.microsoft.com/office/drawing/2014/main" xmlns="" id="{3798692E-BBE1-7941-AA61-100FF7CDE1E4}"/>
              </a:ext>
            </a:extLst>
          </p:cNvPr>
          <p:cNvPicPr>
            <a:picLocks noGrp="1" noChangeAspect="1"/>
          </p:cNvPicPr>
          <p:nvPr>
            <p:ph sz="half" idx="1"/>
          </p:nvPr>
        </p:nvPicPr>
        <p:blipFill>
          <a:blip r:embed="rId2" cstate="print"/>
          <a:stretch>
            <a:fillRect/>
          </a:stretch>
        </p:blipFill>
        <p:spPr>
          <a:xfrm>
            <a:off x="761016" y="1059055"/>
            <a:ext cx="2946400" cy="1968500"/>
          </a:xfrm>
          <a:prstGeom prst="rect">
            <a:avLst/>
          </a:prstGeom>
        </p:spPr>
      </p:pic>
      <p:sp>
        <p:nvSpPr>
          <p:cNvPr id="14" name="TextBox 13">
            <a:extLst>
              <a:ext uri="{FF2B5EF4-FFF2-40B4-BE49-F238E27FC236}">
                <a16:creationId xmlns:a16="http://schemas.microsoft.com/office/drawing/2014/main" xmlns="" id="{17DF732D-52EA-3948-967C-BEB27E204049}"/>
              </a:ext>
            </a:extLst>
          </p:cNvPr>
          <p:cNvSpPr txBox="1"/>
          <p:nvPr/>
        </p:nvSpPr>
        <p:spPr>
          <a:xfrm>
            <a:off x="3124200" y="4038600"/>
            <a:ext cx="184731" cy="369332"/>
          </a:xfrm>
          <a:prstGeom prst="rect">
            <a:avLst/>
          </a:prstGeom>
          <a:noFill/>
        </p:spPr>
        <p:txBody>
          <a:bodyPr wrap="none" rtlCol="0">
            <a:spAutoFit/>
          </a:bodyPr>
          <a:lstStyle/>
          <a:p>
            <a:endParaRPr lang="en-GB" dirty="0"/>
          </a:p>
        </p:txBody>
      </p:sp>
      <p:sp>
        <p:nvSpPr>
          <p:cNvPr id="15" name="TextBox 14">
            <a:extLst>
              <a:ext uri="{FF2B5EF4-FFF2-40B4-BE49-F238E27FC236}">
                <a16:creationId xmlns:a16="http://schemas.microsoft.com/office/drawing/2014/main" xmlns="" id="{F0AEF254-27DE-274A-9E03-546297694214}"/>
              </a:ext>
            </a:extLst>
          </p:cNvPr>
          <p:cNvSpPr txBox="1"/>
          <p:nvPr/>
        </p:nvSpPr>
        <p:spPr>
          <a:xfrm>
            <a:off x="594445" y="3147814"/>
            <a:ext cx="4006290" cy="1200329"/>
          </a:xfrm>
          <a:prstGeom prst="rect">
            <a:avLst/>
          </a:prstGeom>
          <a:noFill/>
        </p:spPr>
        <p:txBody>
          <a:bodyPr wrap="none" rtlCol="0">
            <a:spAutoFit/>
          </a:bodyPr>
          <a:lstStyle/>
          <a:p>
            <a:pPr marL="285750" indent="-285750">
              <a:buFont typeface="Arial"/>
              <a:buChar char="•"/>
            </a:pPr>
            <a:r>
              <a:rPr lang="de-DE" dirty="0">
                <a:solidFill>
                  <a:srgbClr val="545455"/>
                </a:solidFill>
              </a:rPr>
              <a:t>Gemeinsames Gespräch mit dem Arzt</a:t>
            </a:r>
          </a:p>
          <a:p>
            <a:pPr marL="285750" indent="-285750">
              <a:buFont typeface="Arial"/>
              <a:buChar char="•"/>
            </a:pPr>
            <a:r>
              <a:rPr lang="de-DE" b="1" dirty="0">
                <a:solidFill>
                  <a:srgbClr val="545455"/>
                </a:solidFill>
              </a:rPr>
              <a:t>Psychoonkologische Betreuung </a:t>
            </a:r>
          </a:p>
          <a:p>
            <a:pPr marL="285750" indent="-285750">
              <a:buFont typeface="Arial"/>
              <a:buChar char="•"/>
            </a:pPr>
            <a:r>
              <a:rPr lang="de-DE" dirty="0">
                <a:solidFill>
                  <a:srgbClr val="545455"/>
                </a:solidFill>
              </a:rPr>
              <a:t>Selbsthilfegruppen</a:t>
            </a:r>
          </a:p>
          <a:p>
            <a:pPr marL="285750" indent="-285750">
              <a:buFont typeface="Arial"/>
              <a:buChar char="•"/>
            </a:pPr>
            <a:r>
              <a:rPr lang="de-DE" dirty="0">
                <a:solidFill>
                  <a:srgbClr val="545455"/>
                </a:solidFill>
              </a:rPr>
              <a:t>Krebsberatungsstellen</a:t>
            </a:r>
            <a:endParaRPr lang="en-GB" dirty="0"/>
          </a:p>
        </p:txBody>
      </p:sp>
    </p:spTree>
    <p:extLst>
      <p:ext uri="{BB962C8B-B14F-4D97-AF65-F5344CB8AC3E}">
        <p14:creationId xmlns:p14="http://schemas.microsoft.com/office/powerpoint/2010/main" xmlns="" val="2739495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sz="2800" dirty="0">
                <a:latin typeface="Calibri" pitchFamily="34" charset="0"/>
              </a:rPr>
              <a:t>Spezielle Beratung von Patienten, Angehörigen,                                                                           	Paaren, Familien und Kindern </a:t>
            </a:r>
            <a:r>
              <a:rPr lang="de-DE" altLang="de-DE" dirty="0">
                <a:solidFill>
                  <a:srgbClr val="0070C0"/>
                </a:solidFill>
                <a:latin typeface="Calibri" pitchFamily="34" charset="0"/>
              </a:rPr>
              <a:t/>
            </a:r>
            <a:br>
              <a:rPr lang="de-DE" altLang="de-DE" dirty="0">
                <a:solidFill>
                  <a:srgbClr val="0070C0"/>
                </a:solidFill>
                <a:latin typeface="Calibri" pitchFamily="34" charset="0"/>
              </a:rPr>
            </a:br>
            <a:endParaRPr lang="de-DE" dirty="0">
              <a:solidFill>
                <a:srgbClr val="0070C0"/>
              </a:solidFill>
            </a:endParaRPr>
          </a:p>
        </p:txBody>
      </p:sp>
      <p:sp>
        <p:nvSpPr>
          <p:cNvPr id="3" name="Inhaltsplatzhalter 2"/>
          <p:cNvSpPr>
            <a:spLocks noGrp="1"/>
          </p:cNvSpPr>
          <p:nvPr>
            <p:ph sz="half" idx="1"/>
          </p:nvPr>
        </p:nvSpPr>
        <p:spPr/>
        <p:txBody>
          <a:bodyPr/>
          <a:lstStyle/>
          <a:p>
            <a:pPr lvl="1">
              <a:spcAft>
                <a:spcPts val="600"/>
              </a:spcAft>
              <a:buClr>
                <a:schemeClr val="tx1"/>
              </a:buClr>
              <a:buFont typeface="Wingdings" pitchFamily="2" charset="2"/>
              <a:buChar char="Ø"/>
            </a:pPr>
            <a:r>
              <a:rPr lang="de-DE" altLang="de-DE" sz="1800" dirty="0">
                <a:latin typeface="Calibri" pitchFamily="34" charset="0"/>
              </a:rPr>
              <a:t>Diagnostische Einschätzung</a:t>
            </a:r>
          </a:p>
          <a:p>
            <a:pPr lvl="1">
              <a:spcAft>
                <a:spcPts val="600"/>
              </a:spcAft>
              <a:buClr>
                <a:schemeClr val="tx1"/>
              </a:buClr>
              <a:buFont typeface="Wingdings" pitchFamily="2" charset="2"/>
              <a:buChar char="Ø"/>
            </a:pPr>
            <a:r>
              <a:rPr lang="de-DE" altLang="de-DE" sz="1800" dirty="0">
                <a:latin typeface="Calibri" pitchFamily="34" charset="0"/>
              </a:rPr>
              <a:t>Krankheitsbewältigung</a:t>
            </a:r>
          </a:p>
          <a:p>
            <a:pPr lvl="1">
              <a:spcAft>
                <a:spcPts val="600"/>
              </a:spcAft>
              <a:buClr>
                <a:schemeClr val="tx1"/>
              </a:buClr>
              <a:buFont typeface="Wingdings" pitchFamily="2" charset="2"/>
              <a:buChar char="Ø"/>
            </a:pPr>
            <a:r>
              <a:rPr lang="de-DE" altLang="de-DE" sz="1800" dirty="0">
                <a:latin typeface="Calibri" pitchFamily="34" charset="0"/>
              </a:rPr>
              <a:t>Kriseninterventionen</a:t>
            </a:r>
          </a:p>
          <a:p>
            <a:pPr lvl="1">
              <a:spcAft>
                <a:spcPts val="600"/>
              </a:spcAft>
              <a:buClr>
                <a:schemeClr val="tx1"/>
              </a:buClr>
              <a:buFont typeface="Wingdings" pitchFamily="2" charset="2"/>
              <a:buChar char="Ø"/>
            </a:pPr>
            <a:r>
              <a:rPr lang="de-DE" altLang="de-DE" sz="1800" dirty="0">
                <a:latin typeface="Calibri" pitchFamily="34" charset="0"/>
              </a:rPr>
              <a:t> Entscheidungsfindung</a:t>
            </a:r>
          </a:p>
          <a:p>
            <a:pPr lvl="1">
              <a:spcAft>
                <a:spcPts val="600"/>
              </a:spcAft>
              <a:buClr>
                <a:schemeClr val="tx1"/>
              </a:buClr>
              <a:buFont typeface="Wingdings" pitchFamily="2" charset="2"/>
              <a:buChar char="Ø"/>
            </a:pPr>
            <a:r>
              <a:rPr lang="de-DE" altLang="de-DE" sz="1800" dirty="0">
                <a:latin typeface="Calibri" pitchFamily="34" charset="0"/>
              </a:rPr>
              <a:t>Kürzere ambulante Behandlungen</a:t>
            </a:r>
          </a:p>
          <a:p>
            <a:pPr lvl="1">
              <a:spcAft>
                <a:spcPts val="600"/>
              </a:spcAft>
              <a:buClr>
                <a:schemeClr val="tx1"/>
              </a:buClr>
              <a:buFont typeface="Wingdings" pitchFamily="2" charset="2"/>
              <a:buChar char="Ø"/>
            </a:pPr>
            <a:r>
              <a:rPr lang="de-DE" altLang="de-DE" sz="1800" dirty="0">
                <a:latin typeface="Calibri" pitchFamily="34" charset="0"/>
              </a:rPr>
              <a:t>Weitervermittlung z.B. an niedergelassene Psychoonko</a:t>
            </a:r>
            <a:r>
              <a:rPr lang="de-DE" altLang="de-DE" sz="1800" b="1" dirty="0">
                <a:latin typeface="Calibri" pitchFamily="34" charset="0"/>
              </a:rPr>
              <a:t>logen</a:t>
            </a:r>
          </a:p>
          <a:p>
            <a:endParaRPr lang="de-DE" dirty="0"/>
          </a:p>
        </p:txBody>
      </p:sp>
      <p:sp>
        <p:nvSpPr>
          <p:cNvPr id="7" name="Content Placeholder 6">
            <a:extLst>
              <a:ext uri="{FF2B5EF4-FFF2-40B4-BE49-F238E27FC236}">
                <a16:creationId xmlns:a16="http://schemas.microsoft.com/office/drawing/2014/main" xmlns="" id="{1834FB59-AADC-6447-9359-4CA6E537AA4F}"/>
              </a:ext>
            </a:extLst>
          </p:cNvPr>
          <p:cNvSpPr>
            <a:spLocks noGrp="1"/>
          </p:cNvSpPr>
          <p:nvPr>
            <p:ph sz="half" idx="2"/>
          </p:nvPr>
        </p:nvSpPr>
        <p:spPr/>
        <p:txBody>
          <a:bodyPr/>
          <a:lstStyle/>
          <a:p>
            <a:pPr>
              <a:spcBef>
                <a:spcPct val="0"/>
              </a:spcBef>
              <a:spcAft>
                <a:spcPts val="600"/>
              </a:spcAft>
              <a:buClr>
                <a:schemeClr val="tx1"/>
              </a:buClr>
              <a:buFont typeface="Wingdings" panose="05000000000000000000" pitchFamily="2" charset="2"/>
              <a:buChar char="Ø"/>
              <a:defRPr/>
            </a:pPr>
            <a:r>
              <a:rPr lang="de-DE" sz="1800" dirty="0">
                <a:latin typeface="Calibri" charset="0"/>
                <a:ea typeface="Calibri" charset="0"/>
                <a:cs typeface="Calibri" charset="0"/>
              </a:rPr>
              <a:t>Gruppen:</a:t>
            </a:r>
          </a:p>
          <a:p>
            <a:pPr lvl="1">
              <a:spcBef>
                <a:spcPct val="0"/>
              </a:spcBef>
              <a:spcAft>
                <a:spcPts val="600"/>
              </a:spcAft>
              <a:buClr>
                <a:schemeClr val="tx1"/>
              </a:buClr>
              <a:buFont typeface="Arial" panose="020B0604020202020204" pitchFamily="34" charset="0"/>
              <a:buChar char="•"/>
              <a:defRPr/>
            </a:pPr>
            <a:r>
              <a:rPr lang="de-DE" sz="1800" dirty="0" err="1">
                <a:latin typeface="Calibri" charset="0"/>
                <a:ea typeface="Calibri" charset="0"/>
                <a:cs typeface="Calibri" charset="0"/>
              </a:rPr>
              <a:t>Progredienzangst</a:t>
            </a:r>
            <a:endParaRPr lang="de-DE" sz="1800" dirty="0">
              <a:latin typeface="Calibri" charset="0"/>
              <a:ea typeface="Calibri" charset="0"/>
              <a:cs typeface="Calibri" charset="0"/>
            </a:endParaRPr>
          </a:p>
          <a:p>
            <a:pPr lvl="1">
              <a:spcBef>
                <a:spcPct val="0"/>
              </a:spcBef>
              <a:spcAft>
                <a:spcPts val="600"/>
              </a:spcAft>
              <a:buClr>
                <a:schemeClr val="tx1"/>
              </a:buClr>
              <a:buFont typeface="Arial" panose="020B0604020202020204" pitchFamily="34" charset="0"/>
              <a:buChar char="•"/>
              <a:defRPr/>
            </a:pPr>
            <a:r>
              <a:rPr lang="de-DE" sz="1800" dirty="0">
                <a:latin typeface="Calibri" charset="0"/>
                <a:ea typeface="Calibri" charset="0"/>
                <a:cs typeface="Calibri" charset="0"/>
              </a:rPr>
              <a:t>Ressourcen</a:t>
            </a:r>
          </a:p>
          <a:p>
            <a:pPr lvl="1">
              <a:spcBef>
                <a:spcPct val="0"/>
              </a:spcBef>
              <a:spcAft>
                <a:spcPts val="600"/>
              </a:spcAft>
              <a:buClr>
                <a:schemeClr val="tx1"/>
              </a:buClr>
              <a:buFont typeface="Arial" panose="020B0604020202020204" pitchFamily="34" charset="0"/>
              <a:buChar char="•"/>
              <a:defRPr/>
            </a:pPr>
            <a:r>
              <a:rPr lang="de-DE" sz="1800" dirty="0">
                <a:latin typeface="Calibri" charset="0"/>
                <a:ea typeface="Calibri" charset="0"/>
                <a:cs typeface="Calibri" charset="0"/>
              </a:rPr>
              <a:t>Achtsamkeitsbasierte Verfahren</a:t>
            </a:r>
          </a:p>
          <a:p>
            <a:pPr lvl="1">
              <a:spcBef>
                <a:spcPct val="0"/>
              </a:spcBef>
              <a:spcAft>
                <a:spcPts val="600"/>
              </a:spcAft>
              <a:buClr>
                <a:schemeClr val="tx1"/>
              </a:buClr>
              <a:buFont typeface="Arial" panose="020B0604020202020204" pitchFamily="34" charset="0"/>
              <a:buChar char="•"/>
              <a:defRPr/>
            </a:pPr>
            <a:r>
              <a:rPr lang="de-DE" sz="1800" dirty="0">
                <a:latin typeface="Calibri" charset="0"/>
                <a:ea typeface="Calibri" charset="0"/>
                <a:cs typeface="Calibri" charset="0"/>
              </a:rPr>
              <a:t>Angehörigengruppe</a:t>
            </a:r>
          </a:p>
          <a:p>
            <a:pPr lvl="1">
              <a:spcBef>
                <a:spcPct val="0"/>
              </a:spcBef>
              <a:spcAft>
                <a:spcPts val="600"/>
              </a:spcAft>
              <a:buClr>
                <a:schemeClr val="tx1"/>
              </a:buClr>
              <a:buFont typeface="Arial" panose="020B0604020202020204" pitchFamily="34" charset="0"/>
              <a:buChar char="•"/>
              <a:defRPr/>
            </a:pPr>
            <a:r>
              <a:rPr lang="de-DE" sz="1800" dirty="0">
                <a:latin typeface="Calibri" charset="0"/>
                <a:ea typeface="Calibri" charset="0"/>
                <a:cs typeface="Calibri" charset="0"/>
              </a:rPr>
              <a:t>Nonverbale Verfahren Musik und Tanz</a:t>
            </a:r>
          </a:p>
          <a:p>
            <a:pPr>
              <a:buClr>
                <a:schemeClr val="tx1"/>
              </a:buClr>
              <a:buFont typeface="Wingdings" pitchFamily="2" charset="2"/>
              <a:buChar char="Ø"/>
            </a:pPr>
            <a:endParaRPr lang="en-GB" dirty="0"/>
          </a:p>
        </p:txBody>
      </p:sp>
      <p:sp>
        <p:nvSpPr>
          <p:cNvPr id="4" name="Datumsplatzhalter 3"/>
          <p:cNvSpPr>
            <a:spLocks noGrp="1"/>
          </p:cNvSpPr>
          <p:nvPr>
            <p:ph type="dt" sz="half" idx="4294967295"/>
          </p:nvPr>
        </p:nvSpPr>
        <p:spPr>
          <a:xfrm>
            <a:off x="8093075" y="4816475"/>
            <a:ext cx="1050925" cy="212725"/>
          </a:xfrm>
          <a:prstGeom prst="rect">
            <a:avLst/>
          </a:prstGeom>
        </p:spPr>
        <p:txBody>
          <a:bodyPr/>
          <a:lstStyle/>
          <a:p>
            <a:pPr>
              <a:defRPr/>
            </a:pPr>
            <a:r>
              <a:rPr lang="de-DE" dirty="0"/>
              <a:t> </a:t>
            </a:r>
          </a:p>
        </p:txBody>
      </p:sp>
      <p:sp>
        <p:nvSpPr>
          <p:cNvPr id="5" name="Fußzeilenplatzhalter 4"/>
          <p:cNvSpPr>
            <a:spLocks noGrp="1"/>
          </p:cNvSpPr>
          <p:nvPr>
            <p:ph type="ftr" sz="quarter" idx="4294967295"/>
          </p:nvPr>
        </p:nvSpPr>
        <p:spPr>
          <a:xfrm>
            <a:off x="0" y="4818063"/>
            <a:ext cx="5043488" cy="211137"/>
          </a:xfrm>
          <a:prstGeom prst="rect">
            <a:avLst/>
          </a:prstGeom>
        </p:spPr>
        <p:txBody>
          <a:bodyPr/>
          <a:lstStyle/>
          <a:p>
            <a:pPr>
              <a:defRPr/>
            </a:pPr>
            <a:r>
              <a:rPr lang="de-DE" dirty="0"/>
              <a:t> </a:t>
            </a:r>
          </a:p>
        </p:txBody>
      </p:sp>
      <p:pic>
        <p:nvPicPr>
          <p:cNvPr id="6" name="Picture 2"/>
          <p:cNvPicPr>
            <a:picLocks noChangeAspect="1" noChangeArrowheads="1"/>
          </p:cNvPicPr>
          <p:nvPr/>
        </p:nvPicPr>
        <p:blipFill>
          <a:blip r:embed="rId2" cstate="print"/>
          <a:srcRect/>
          <a:stretch>
            <a:fillRect/>
          </a:stretch>
        </p:blipFill>
        <p:spPr bwMode="auto">
          <a:xfrm>
            <a:off x="6012160" y="3250809"/>
            <a:ext cx="2350045" cy="13850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24DC47F-0EA5-4F18-9E63-F6142C190117}"/>
              </a:ext>
            </a:extLst>
          </p:cNvPr>
          <p:cNvSpPr>
            <a:spLocks noGrp="1"/>
          </p:cNvSpPr>
          <p:nvPr>
            <p:ph type="title"/>
          </p:nvPr>
        </p:nvSpPr>
        <p:spPr/>
        <p:txBody>
          <a:bodyPr/>
          <a:lstStyle/>
          <a:p>
            <a:r>
              <a:rPr lang="de-DE" dirty="0"/>
              <a:t>Zusammenfassung 1 </a:t>
            </a:r>
          </a:p>
        </p:txBody>
      </p:sp>
      <p:sp>
        <p:nvSpPr>
          <p:cNvPr id="3" name="Inhaltsplatzhalter 2">
            <a:extLst>
              <a:ext uri="{FF2B5EF4-FFF2-40B4-BE49-F238E27FC236}">
                <a16:creationId xmlns:a16="http://schemas.microsoft.com/office/drawing/2014/main" xmlns="" id="{C76DB015-4CAF-45DD-BB24-6A11C807AA79}"/>
              </a:ext>
            </a:extLst>
          </p:cNvPr>
          <p:cNvSpPr>
            <a:spLocks noGrp="1"/>
          </p:cNvSpPr>
          <p:nvPr>
            <p:ph idx="1"/>
          </p:nvPr>
        </p:nvSpPr>
        <p:spPr/>
        <p:txBody>
          <a:bodyPr/>
          <a:lstStyle/>
          <a:p>
            <a:r>
              <a:rPr lang="de-DE" dirty="0"/>
              <a:t>Fertilitätserhaltende </a:t>
            </a:r>
            <a:r>
              <a:rPr lang="de-DE" dirty="0" err="1"/>
              <a:t>Massnahmen</a:t>
            </a:r>
            <a:r>
              <a:rPr lang="de-DE" dirty="0"/>
              <a:t>, wenn gewünscht, sind sinnvoll und scheinen sogar mit einem verbesserten Gesamtüberleben assoziiert zu sein. </a:t>
            </a:r>
          </a:p>
          <a:p>
            <a:r>
              <a:rPr lang="de-DE" dirty="0"/>
              <a:t>Eine Schwangerschaft nach erfolgter Primärtherapie ist möglich und scheint nicht mit einer ungünstigen Prognose für Mutter und Kind verbunden zu sein. </a:t>
            </a:r>
          </a:p>
          <a:p>
            <a:r>
              <a:rPr lang="de-DE" dirty="0"/>
              <a:t>Ein gezieltes Nachsorgeprogramm für die jungen Frauen unter Einbezug von Therapienebenwirkungen ist essenziell.</a:t>
            </a:r>
          </a:p>
        </p:txBody>
      </p:sp>
    </p:spTree>
    <p:extLst>
      <p:ext uri="{BB962C8B-B14F-4D97-AF65-F5344CB8AC3E}">
        <p14:creationId xmlns:p14="http://schemas.microsoft.com/office/powerpoint/2010/main" xmlns="" val="34047326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3204" y="126346"/>
            <a:ext cx="8229600" cy="857250"/>
          </a:xfrm>
        </p:spPr>
        <p:txBody>
          <a:bodyPr/>
          <a:lstStyle/>
          <a:p>
            <a:r>
              <a:rPr lang="de-DE" sz="1200" dirty="0">
                <a:solidFill>
                  <a:srgbClr val="0070C0"/>
                </a:solidFill>
              </a:rPr>
              <a:t/>
            </a:r>
            <a:br>
              <a:rPr lang="de-DE" sz="1200" dirty="0">
                <a:solidFill>
                  <a:srgbClr val="0070C0"/>
                </a:solidFill>
              </a:rPr>
            </a:br>
            <a:r>
              <a:rPr lang="de-DE" b="0" dirty="0"/>
              <a:t>Zusammenfassung 2</a:t>
            </a:r>
            <a:r>
              <a:rPr lang="de-DE" sz="1200" dirty="0"/>
              <a:t> </a:t>
            </a:r>
            <a:endParaRPr lang="de-DE" dirty="0"/>
          </a:p>
        </p:txBody>
      </p:sp>
      <p:sp>
        <p:nvSpPr>
          <p:cNvPr id="3" name="Inhaltsplatzhalter 2"/>
          <p:cNvSpPr>
            <a:spLocks noGrp="1"/>
          </p:cNvSpPr>
          <p:nvPr>
            <p:ph idx="1"/>
          </p:nvPr>
        </p:nvSpPr>
        <p:spPr>
          <a:xfrm>
            <a:off x="395536" y="1009598"/>
            <a:ext cx="8424936" cy="3565464"/>
          </a:xfrm>
        </p:spPr>
        <p:txBody>
          <a:bodyPr/>
          <a:lstStyle/>
          <a:p>
            <a:r>
              <a:rPr lang="de-DE" dirty="0"/>
              <a:t>Hilfsangebote sollten auf bestehende Ängste der Patientinnen ausgerichtet werden, um die </a:t>
            </a:r>
            <a:r>
              <a:rPr lang="de-DE" u="sng" dirty="0"/>
              <a:t>bestmögliche Lebensqualität </a:t>
            </a:r>
            <a:r>
              <a:rPr lang="de-DE" dirty="0"/>
              <a:t>und Krankheitsbewältigung zu gewährleisten.</a:t>
            </a:r>
          </a:p>
          <a:p>
            <a:pPr marL="257175" indent="-257175">
              <a:buFont typeface="Arial" charset="0"/>
              <a:buChar char="•"/>
            </a:pPr>
            <a:endParaRPr lang="de-DE" dirty="0"/>
          </a:p>
          <a:p>
            <a:pPr marL="257175" indent="-257175">
              <a:buFont typeface="Arial" charset="0"/>
              <a:buChar char="•"/>
            </a:pPr>
            <a:r>
              <a:rPr lang="de-DE" dirty="0"/>
              <a:t>Ein enges </a:t>
            </a:r>
            <a:r>
              <a:rPr lang="de-DE" b="1" dirty="0"/>
              <a:t>Zusammenarbeiten</a:t>
            </a:r>
            <a:r>
              <a:rPr lang="de-DE" dirty="0"/>
              <a:t> zwischen betreuendem </a:t>
            </a:r>
            <a:r>
              <a:rPr lang="de-DE" b="1" dirty="0"/>
              <a:t>Onkologen</a:t>
            </a:r>
            <a:r>
              <a:rPr lang="de-DE" dirty="0"/>
              <a:t> sowie </a:t>
            </a:r>
            <a:r>
              <a:rPr lang="de-DE" b="1" dirty="0"/>
              <a:t>Reproduktionsmedizinern</a:t>
            </a:r>
            <a:r>
              <a:rPr lang="de-DE" dirty="0"/>
              <a:t> und </a:t>
            </a:r>
            <a:r>
              <a:rPr lang="de-DE" b="1" dirty="0"/>
              <a:t>Psychoonkologen</a:t>
            </a:r>
            <a:r>
              <a:rPr lang="de-DE" dirty="0"/>
              <a:t> ist die Voraussetzung </a:t>
            </a:r>
            <a:r>
              <a:rPr lang="de-DE" dirty="0" err="1"/>
              <a:t>für</a:t>
            </a:r>
            <a:r>
              <a:rPr lang="de-DE" dirty="0"/>
              <a:t> einen </a:t>
            </a:r>
            <a:r>
              <a:rPr lang="de-DE" b="1" dirty="0"/>
              <a:t>adäquaten </a:t>
            </a:r>
            <a:r>
              <a:rPr lang="de-DE" b="1" dirty="0" err="1"/>
              <a:t>Beratungs-und</a:t>
            </a:r>
            <a:r>
              <a:rPr lang="de-DE" b="1" dirty="0"/>
              <a:t> Behandlungsprozess</a:t>
            </a:r>
            <a:r>
              <a:rPr lang="de-DE" dirty="0"/>
              <a:t>, mit dem die Patientin ihr weiteres </a:t>
            </a:r>
            <a:r>
              <a:rPr lang="de-DE" b="1" dirty="0"/>
              <a:t>Leben gut </a:t>
            </a:r>
            <a:r>
              <a:rPr lang="de-DE" dirty="0"/>
              <a:t>leben kann</a:t>
            </a:r>
          </a:p>
          <a:p>
            <a:pPr marL="257175" indent="-257175">
              <a:buFont typeface="Arial" charset="0"/>
              <a:buChar char="•"/>
            </a:pPr>
            <a:endParaRPr lang="de-DE" dirty="0"/>
          </a:p>
          <a:p>
            <a:pPr marL="214313" indent="-214313">
              <a:buFont typeface="Arial" charset="0"/>
              <a:buChar char="•"/>
            </a:pPr>
            <a:endParaRPr lang="de-DE" sz="1050" dirty="0"/>
          </a:p>
        </p:txBody>
      </p:sp>
    </p:spTree>
    <p:extLst>
      <p:ext uri="{BB962C8B-B14F-4D97-AF65-F5344CB8AC3E}">
        <p14:creationId xmlns:p14="http://schemas.microsoft.com/office/powerpoint/2010/main" xmlns="" val="781904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Zusammenfassung 3</a:t>
            </a:r>
            <a:endParaRPr lang="de-DE" i="1" dirty="0"/>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771550"/>
            <a:ext cx="8229600" cy="3027784"/>
          </a:xfrm>
        </p:spPr>
        <p:txBody>
          <a:bodyPr/>
          <a:lstStyle/>
          <a:p>
            <a:endParaRPr lang="de-DE" sz="2000" dirty="0"/>
          </a:p>
          <a:p>
            <a:r>
              <a:rPr lang="de-DE" sz="2000" dirty="0"/>
              <a:t>Die enge Beziehung zwischen sexueller Gesundheit und Lebensqualität sollte für jeden in der Onkologie tätigen Arzt Ansporn und Motivation sein, die durch die Krebserkrankung und die Therapiemaßnahmen entstandenen Dysfunktionen aktiv mit den Patientinnen ansprechen. </a:t>
            </a:r>
          </a:p>
          <a:p>
            <a:endParaRPr lang="de-DE" sz="2000" dirty="0"/>
          </a:p>
          <a:p>
            <a:r>
              <a:rPr lang="de-DE" sz="2000" dirty="0"/>
              <a:t>Die Teilnahme von Frauenärzten an einem sexualmedizinischen Curriculum erscheint sinnvoll, wird aber noch zu wenig genutzt.  </a:t>
            </a:r>
          </a:p>
          <a:p>
            <a:endParaRPr lang="de-DE" sz="2000" dirty="0"/>
          </a:p>
          <a:p>
            <a:endParaRPr lang="de-DE" dirty="0"/>
          </a:p>
          <a:p>
            <a:endParaRPr lang="de-DE" dirty="0"/>
          </a:p>
          <a:p>
            <a:endParaRPr lang="de-DE" dirty="0"/>
          </a:p>
        </p:txBody>
      </p:sp>
    </p:spTree>
    <p:extLst>
      <p:ext uri="{BB962C8B-B14F-4D97-AF65-F5344CB8AC3E}">
        <p14:creationId xmlns:p14="http://schemas.microsoft.com/office/powerpoint/2010/main" xmlns="" val="17293615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755576" y="1923678"/>
            <a:ext cx="3960440" cy="523220"/>
          </a:xfrm>
          <a:prstGeom prst="rect">
            <a:avLst/>
          </a:prstGeom>
          <a:noFill/>
        </p:spPr>
        <p:txBody>
          <a:bodyPr wrap="square" rtlCol="0">
            <a:spAutoFit/>
          </a:bodyPr>
          <a:lstStyle/>
          <a:p>
            <a:r>
              <a:rPr lang="de-DE" sz="2800" b="1" dirty="0">
                <a:solidFill>
                  <a:srgbClr val="002060"/>
                </a:solidFill>
              </a:rPr>
              <a:t>Sagen, was zu sagen ist.</a:t>
            </a:r>
          </a:p>
        </p:txBody>
      </p:sp>
      <p:sp>
        <p:nvSpPr>
          <p:cNvPr id="2" name="Textfeld 1"/>
          <p:cNvSpPr txBox="1"/>
          <p:nvPr/>
        </p:nvSpPr>
        <p:spPr>
          <a:xfrm>
            <a:off x="4212772" y="4106635"/>
            <a:ext cx="2263761" cy="261610"/>
          </a:xfrm>
          <a:prstGeom prst="rect">
            <a:avLst/>
          </a:prstGeom>
          <a:noFill/>
        </p:spPr>
        <p:txBody>
          <a:bodyPr wrap="none" rtlCol="0">
            <a:spAutoFit/>
          </a:bodyPr>
          <a:lstStyle/>
          <a:p>
            <a:r>
              <a:rPr lang="de-DE" sz="1100" b="1" dirty="0">
                <a:solidFill>
                  <a:srgbClr val="002060"/>
                </a:solidFill>
              </a:rPr>
              <a:t>Wolf  </a:t>
            </a:r>
            <a:r>
              <a:rPr lang="de-DE" sz="1100" b="1" dirty="0" err="1">
                <a:solidFill>
                  <a:srgbClr val="002060"/>
                </a:solidFill>
              </a:rPr>
              <a:t>Erlbruch</a:t>
            </a:r>
            <a:r>
              <a:rPr lang="de-DE" sz="1100" b="1" dirty="0">
                <a:solidFill>
                  <a:srgbClr val="002060"/>
                </a:solidFill>
              </a:rPr>
              <a:t>: Ente, Tod und Tulpe</a:t>
            </a:r>
          </a:p>
        </p:txBody>
      </p:sp>
      <p:sp>
        <p:nvSpPr>
          <p:cNvPr id="4" name="Rechteck 3">
            <a:extLst>
              <a:ext uri="{FF2B5EF4-FFF2-40B4-BE49-F238E27FC236}">
                <a16:creationId xmlns:a16="http://schemas.microsoft.com/office/drawing/2014/main" xmlns="" id="{B2F08EE9-5CD7-4FC4-98E6-ACCE53822E06}"/>
              </a:ext>
            </a:extLst>
          </p:cNvPr>
          <p:cNvSpPr/>
          <p:nvPr/>
        </p:nvSpPr>
        <p:spPr>
          <a:xfrm>
            <a:off x="539552" y="1017717"/>
            <a:ext cx="6318448" cy="369332"/>
          </a:xfrm>
          <a:prstGeom prst="rect">
            <a:avLst/>
          </a:prstGeom>
        </p:spPr>
        <p:txBody>
          <a:bodyPr wrap="square">
            <a:spAutoFit/>
          </a:bodyPr>
          <a:lstStyle/>
          <a:p>
            <a:r>
              <a:rPr lang="de-DE" dirty="0">
                <a:solidFill>
                  <a:srgbClr val="004A6F"/>
                </a:solidFill>
              </a:rPr>
              <a:t>Arzt-Patienten-Beziehung ist eine wichtige Ressource</a:t>
            </a:r>
          </a:p>
        </p:txBody>
      </p:sp>
      <p:pic>
        <p:nvPicPr>
          <p:cNvPr id="5" name="Grafik 4"/>
          <p:cNvPicPr>
            <a:picLocks noChangeAspect="1"/>
          </p:cNvPicPr>
          <p:nvPr/>
        </p:nvPicPr>
        <p:blipFill>
          <a:blip r:embed="rId2" cstate="print"/>
          <a:stretch>
            <a:fillRect/>
          </a:stretch>
        </p:blipFill>
        <p:spPr>
          <a:xfrm>
            <a:off x="6858000" y="142865"/>
            <a:ext cx="2121592" cy="1749704"/>
          </a:xfrm>
          <a:prstGeom prst="rect">
            <a:avLst/>
          </a:prstGeom>
        </p:spPr>
      </p:pic>
    </p:spTree>
    <p:extLst>
      <p:ext uri="{BB962C8B-B14F-4D97-AF65-F5344CB8AC3E}">
        <p14:creationId xmlns:p14="http://schemas.microsoft.com/office/powerpoint/2010/main" xmlns="" val="24913609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Literatur</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699542"/>
            <a:ext cx="8229600" cy="3027784"/>
          </a:xfrm>
        </p:spPr>
        <p:txBody>
          <a:bodyPr/>
          <a:lstStyle/>
          <a:p>
            <a:r>
              <a:rPr lang="en" sz="1600" dirty="0" err="1"/>
              <a:t>Angarita</a:t>
            </a:r>
            <a:r>
              <a:rPr lang="en" sz="1600" dirty="0"/>
              <a:t> AM, Johnson CA, Fader AN, Christianson MS. Fertility Preservation: A Key Survivorship Issue for Young Women with Cancer. Front Oncol 2016; 6: 102</a:t>
            </a:r>
          </a:p>
          <a:p>
            <a:r>
              <a:rPr lang="en" sz="1600" dirty="0"/>
              <a:t>Fidler, M.M., et al., Cancer incidence and mortality among young adults aged 20-39 years worldwide in 2012: a population-based study. Lancet Oncol, 2017. 18(12): p.1579-1589.</a:t>
            </a:r>
          </a:p>
          <a:p>
            <a:r>
              <a:rPr lang="de-DE" sz="1600" dirty="0"/>
              <a:t>Lee SJ, </a:t>
            </a:r>
            <a:r>
              <a:rPr lang="de-DE" sz="1600" dirty="0" err="1"/>
              <a:t>Schover</a:t>
            </a:r>
            <a:r>
              <a:rPr lang="de-DE" sz="1600" dirty="0"/>
              <a:t> LR, </a:t>
            </a:r>
            <a:r>
              <a:rPr lang="de-DE" sz="1600" dirty="0" err="1"/>
              <a:t>Partridge</a:t>
            </a:r>
            <a:r>
              <a:rPr lang="de-DE" sz="1600" dirty="0"/>
              <a:t> AH, Patrizio P, et al. American Society </a:t>
            </a:r>
            <a:r>
              <a:rPr lang="de-DE" sz="1600" dirty="0" err="1"/>
              <a:t>of</a:t>
            </a:r>
            <a:r>
              <a:rPr lang="de-DE" sz="1600" dirty="0"/>
              <a:t> Clinical </a:t>
            </a:r>
            <a:r>
              <a:rPr lang="de-DE" sz="1600" dirty="0" err="1"/>
              <a:t>Oncology</a:t>
            </a:r>
            <a:r>
              <a:rPr lang="de-DE" sz="1600" dirty="0"/>
              <a:t> </a:t>
            </a:r>
            <a:r>
              <a:rPr lang="de-DE" sz="1600" dirty="0" err="1"/>
              <a:t>recommendations</a:t>
            </a:r>
            <a:r>
              <a:rPr lang="de-DE" sz="1600" dirty="0"/>
              <a:t> on </a:t>
            </a:r>
            <a:r>
              <a:rPr lang="de-DE" sz="1600" dirty="0" err="1"/>
              <a:t>fertility</a:t>
            </a:r>
            <a:r>
              <a:rPr lang="de-DE" sz="1600" dirty="0"/>
              <a:t> </a:t>
            </a:r>
            <a:r>
              <a:rPr lang="de-DE" sz="1600" dirty="0" err="1"/>
              <a:t>preservation</a:t>
            </a:r>
            <a:r>
              <a:rPr lang="de-DE" sz="1600" dirty="0"/>
              <a:t> in </a:t>
            </a:r>
            <a:r>
              <a:rPr lang="de-DE" sz="1600" dirty="0" err="1"/>
              <a:t>cancer</a:t>
            </a:r>
            <a:r>
              <a:rPr lang="de-DE" sz="1600" dirty="0"/>
              <a:t> </a:t>
            </a:r>
            <a:r>
              <a:rPr lang="de-DE" sz="1600" dirty="0" err="1"/>
              <a:t>patients</a:t>
            </a:r>
            <a:r>
              <a:rPr lang="de-DE" sz="1600" dirty="0"/>
              <a:t>. JCO2006; 24(18): 2917–31</a:t>
            </a:r>
          </a:p>
          <a:p>
            <a:r>
              <a:rPr lang="en" sz="1600" dirty="0" err="1"/>
              <a:t>Meirow</a:t>
            </a:r>
            <a:r>
              <a:rPr lang="en" sz="1600" dirty="0"/>
              <a:t> D, Biederman H, Anderson RA, Wallace WH. Toxicity of chemotherapy and radiation on female reproduction </a:t>
            </a:r>
            <a:r>
              <a:rPr lang="de-DE" sz="1600" dirty="0" err="1"/>
              <a:t>ClinObstetGynecol</a:t>
            </a:r>
            <a:r>
              <a:rPr lang="de-DE" sz="1600" dirty="0"/>
              <a:t> 2010; 53(4): 727–39</a:t>
            </a:r>
          </a:p>
          <a:p>
            <a:r>
              <a:rPr lang="de-DE" sz="1600" dirty="0"/>
              <a:t>Benedict C, Thom B, Kelvin JF. </a:t>
            </a:r>
            <a:r>
              <a:rPr lang="de-DE" sz="1600" dirty="0" err="1"/>
              <a:t>Fertility</a:t>
            </a:r>
            <a:r>
              <a:rPr lang="de-DE" sz="1600" dirty="0"/>
              <a:t> </a:t>
            </a:r>
            <a:r>
              <a:rPr lang="de-DE" sz="1600" dirty="0" err="1"/>
              <a:t>preservation</a:t>
            </a:r>
            <a:r>
              <a:rPr lang="de-DE" sz="1600" dirty="0"/>
              <a:t> </a:t>
            </a:r>
            <a:r>
              <a:rPr lang="de-DE" sz="1600" dirty="0" err="1"/>
              <a:t>and</a:t>
            </a:r>
            <a:r>
              <a:rPr lang="de-DE" sz="1600" dirty="0"/>
              <a:t> </a:t>
            </a:r>
            <a:r>
              <a:rPr lang="de-DE" sz="1600" dirty="0" err="1"/>
              <a:t>cancer</a:t>
            </a:r>
            <a:r>
              <a:rPr lang="de-DE" sz="1600" dirty="0"/>
              <a:t>: </a:t>
            </a:r>
            <a:r>
              <a:rPr lang="de-DE" sz="1600" dirty="0" err="1"/>
              <a:t>challenges</a:t>
            </a:r>
            <a:r>
              <a:rPr lang="de-DE" sz="1600" dirty="0"/>
              <a:t> </a:t>
            </a:r>
            <a:r>
              <a:rPr lang="de-DE" sz="1600" dirty="0" err="1"/>
              <a:t>for</a:t>
            </a:r>
            <a:r>
              <a:rPr lang="de-DE" sz="1600" dirty="0"/>
              <a:t> </a:t>
            </a:r>
            <a:r>
              <a:rPr lang="de-DE" sz="1600" dirty="0" err="1"/>
              <a:t>adolescent</a:t>
            </a:r>
            <a:r>
              <a:rPr lang="de-DE" sz="1600" dirty="0"/>
              <a:t> </a:t>
            </a:r>
            <a:r>
              <a:rPr lang="de-DE" sz="1600" dirty="0" err="1"/>
              <a:t>and</a:t>
            </a:r>
            <a:r>
              <a:rPr lang="de-DE" sz="1600" dirty="0"/>
              <a:t> </a:t>
            </a:r>
            <a:r>
              <a:rPr lang="de-DE" sz="1600" dirty="0" err="1"/>
              <a:t>young</a:t>
            </a:r>
            <a:r>
              <a:rPr lang="de-DE" sz="1600" dirty="0"/>
              <a:t> adult </a:t>
            </a:r>
            <a:r>
              <a:rPr lang="de-DE" sz="1600" dirty="0" err="1"/>
              <a:t>patients</a:t>
            </a:r>
            <a:r>
              <a:rPr lang="de-DE" sz="1600" dirty="0"/>
              <a:t>. </a:t>
            </a:r>
            <a:r>
              <a:rPr lang="de-DE" sz="1600" dirty="0" err="1"/>
              <a:t>CurrOpin</a:t>
            </a:r>
            <a:r>
              <a:rPr lang="de-DE" sz="1600" dirty="0"/>
              <a:t> Support </a:t>
            </a:r>
            <a:r>
              <a:rPr lang="de-DE" sz="1600" dirty="0" err="1"/>
              <a:t>Palliat</a:t>
            </a:r>
            <a:r>
              <a:rPr lang="de-DE" sz="1600" dirty="0"/>
              <a:t> Care 2016; 10(1): 87–94</a:t>
            </a:r>
          </a:p>
          <a:p>
            <a:r>
              <a:rPr lang="de-DE" sz="1600" dirty="0"/>
              <a:t>Su HC, </a:t>
            </a:r>
            <a:r>
              <a:rPr lang="de-DE" sz="1600" dirty="0" err="1"/>
              <a:t>Haunschild</a:t>
            </a:r>
            <a:r>
              <a:rPr lang="de-DE" sz="1600" dirty="0"/>
              <a:t> C, Chung K, </a:t>
            </a:r>
            <a:r>
              <a:rPr lang="de-DE" sz="1600" dirty="0" err="1"/>
              <a:t>Komrokian</a:t>
            </a:r>
            <a:r>
              <a:rPr lang="de-DE" sz="1600" dirty="0"/>
              <a:t> S, </a:t>
            </a:r>
            <a:r>
              <a:rPr lang="de-DE" sz="1600" dirty="0" err="1"/>
              <a:t>Boles</a:t>
            </a:r>
            <a:r>
              <a:rPr lang="de-DE" sz="1600" dirty="0"/>
              <a:t> S, </a:t>
            </a:r>
            <a:r>
              <a:rPr lang="de-DE" sz="1600" dirty="0" err="1"/>
              <a:t>Sammel</a:t>
            </a:r>
            <a:r>
              <a:rPr lang="de-DE" sz="1600" dirty="0"/>
              <a:t> MD, et al. </a:t>
            </a:r>
            <a:r>
              <a:rPr lang="de-DE" sz="1600" dirty="0" err="1"/>
              <a:t>Prechemotherapy</a:t>
            </a:r>
            <a:r>
              <a:rPr lang="de-DE" sz="1600" dirty="0"/>
              <a:t> </a:t>
            </a:r>
            <a:r>
              <a:rPr lang="de-DE" sz="1600" dirty="0" err="1"/>
              <a:t>antimullerian</a:t>
            </a:r>
            <a:r>
              <a:rPr lang="de-DE" sz="1600" dirty="0"/>
              <a:t> </a:t>
            </a:r>
            <a:r>
              <a:rPr lang="de-DE" sz="1600" dirty="0" err="1"/>
              <a:t>hormone</a:t>
            </a:r>
            <a:r>
              <a:rPr lang="de-DE" sz="1600" dirty="0"/>
              <a:t>, </a:t>
            </a:r>
            <a:r>
              <a:rPr lang="de-DE" sz="1600" dirty="0" err="1"/>
              <a:t>age</a:t>
            </a:r>
            <a:r>
              <a:rPr lang="de-DE" sz="1600" dirty="0"/>
              <a:t>, </a:t>
            </a:r>
            <a:r>
              <a:rPr lang="de-DE" sz="1600" dirty="0" err="1"/>
              <a:t>and</a:t>
            </a:r>
            <a:r>
              <a:rPr lang="de-DE" sz="1600" dirty="0"/>
              <a:t> </a:t>
            </a:r>
            <a:r>
              <a:rPr lang="de-DE" sz="1600" dirty="0" err="1"/>
              <a:t>body</a:t>
            </a:r>
            <a:r>
              <a:rPr lang="de-DE" sz="1600" dirty="0"/>
              <a:t> </a:t>
            </a:r>
            <a:r>
              <a:rPr lang="de-DE" sz="1600" dirty="0" err="1"/>
              <a:t>size</a:t>
            </a:r>
            <a:r>
              <a:rPr lang="de-DE" sz="1600" dirty="0"/>
              <a:t> </a:t>
            </a:r>
            <a:r>
              <a:rPr lang="de-DE" sz="1600" dirty="0" err="1"/>
              <a:t>predict</a:t>
            </a:r>
            <a:r>
              <a:rPr lang="de-DE" sz="1600" dirty="0"/>
              <a:t> </a:t>
            </a:r>
            <a:r>
              <a:rPr lang="de-DE" sz="1600" dirty="0" err="1"/>
              <a:t>timing</a:t>
            </a:r>
            <a:r>
              <a:rPr lang="de-DE" sz="1600" dirty="0"/>
              <a:t> </a:t>
            </a:r>
            <a:r>
              <a:rPr lang="de-DE" sz="1600" dirty="0" err="1"/>
              <a:t>of</a:t>
            </a:r>
            <a:r>
              <a:rPr lang="de-DE" sz="1600" dirty="0"/>
              <a:t> </a:t>
            </a:r>
            <a:r>
              <a:rPr lang="de-DE" sz="1600" dirty="0" err="1"/>
              <a:t>return</a:t>
            </a:r>
            <a:r>
              <a:rPr lang="de-DE" sz="1600" dirty="0"/>
              <a:t> </a:t>
            </a:r>
            <a:r>
              <a:rPr lang="de-DE" sz="1600" dirty="0" err="1"/>
              <a:t>of</a:t>
            </a:r>
            <a:r>
              <a:rPr lang="de-DE" sz="1600" dirty="0"/>
              <a:t> </a:t>
            </a:r>
            <a:r>
              <a:rPr lang="de-DE" sz="1600" dirty="0" err="1"/>
              <a:t>ovarian</a:t>
            </a:r>
            <a:r>
              <a:rPr lang="de-DE" sz="1600" dirty="0"/>
              <a:t> </a:t>
            </a:r>
            <a:r>
              <a:rPr lang="de-DE" sz="1600" dirty="0" err="1"/>
              <a:t>function</a:t>
            </a:r>
            <a:r>
              <a:rPr lang="de-DE" sz="1600" dirty="0"/>
              <a:t> in </a:t>
            </a:r>
            <a:r>
              <a:rPr lang="de-DE" sz="1600" dirty="0" err="1"/>
              <a:t>young</a:t>
            </a:r>
            <a:r>
              <a:rPr lang="de-DE" sz="1600" dirty="0"/>
              <a:t> </a:t>
            </a:r>
            <a:r>
              <a:rPr lang="de-DE" sz="1600" dirty="0" err="1"/>
              <a:t>breast</a:t>
            </a:r>
            <a:r>
              <a:rPr lang="de-DE" sz="1600" dirty="0"/>
              <a:t> </a:t>
            </a:r>
            <a:r>
              <a:rPr lang="de-DE" sz="1600" dirty="0" err="1"/>
              <a:t>cancer</a:t>
            </a:r>
            <a:r>
              <a:rPr lang="de-DE" sz="1600" dirty="0"/>
              <a:t> </a:t>
            </a:r>
            <a:r>
              <a:rPr lang="de-DE" sz="1600" dirty="0" err="1"/>
              <a:t>patients</a:t>
            </a:r>
            <a:r>
              <a:rPr lang="de-DE" sz="1600" dirty="0"/>
              <a:t>. Cancer 2014; 120(23): 3691–8</a:t>
            </a:r>
          </a:p>
          <a:p>
            <a:r>
              <a:rPr lang="de-DE" sz="1600" dirty="0"/>
              <a:t>Anderson RA, </a:t>
            </a:r>
            <a:r>
              <a:rPr lang="de-DE" sz="1600" dirty="0" err="1"/>
              <a:t>Mansi</a:t>
            </a:r>
            <a:r>
              <a:rPr lang="de-DE" sz="1600" dirty="0"/>
              <a:t> J, Coleman RE, </a:t>
            </a:r>
            <a:r>
              <a:rPr lang="de-DE" sz="1600" dirty="0" err="1"/>
              <a:t>Adamson</a:t>
            </a:r>
            <a:r>
              <a:rPr lang="de-DE" sz="1600" dirty="0"/>
              <a:t> DJA, Leonard RCF. The </a:t>
            </a:r>
            <a:r>
              <a:rPr lang="de-DE" sz="1600" dirty="0" err="1"/>
              <a:t>utility</a:t>
            </a:r>
            <a:r>
              <a:rPr lang="de-DE" sz="1600" dirty="0"/>
              <a:t> </a:t>
            </a:r>
            <a:r>
              <a:rPr lang="de-DE" sz="1600" dirty="0" err="1"/>
              <a:t>of</a:t>
            </a:r>
            <a:r>
              <a:rPr lang="de-DE" sz="1600" dirty="0"/>
              <a:t> anti-</a:t>
            </a:r>
            <a:r>
              <a:rPr lang="de-DE" sz="1600" dirty="0" err="1"/>
              <a:t>Mullerian</a:t>
            </a:r>
            <a:r>
              <a:rPr lang="de-DE" sz="1600" dirty="0"/>
              <a:t> </a:t>
            </a:r>
            <a:r>
              <a:rPr lang="de-DE" sz="1600" dirty="0" err="1"/>
              <a:t>hormone</a:t>
            </a:r>
            <a:r>
              <a:rPr lang="de-DE" sz="1600" dirty="0"/>
              <a:t> in </a:t>
            </a:r>
            <a:r>
              <a:rPr lang="de-DE" sz="1600" dirty="0" err="1"/>
              <a:t>the</a:t>
            </a:r>
            <a:r>
              <a:rPr lang="de-DE" sz="1600" dirty="0"/>
              <a:t> </a:t>
            </a:r>
            <a:r>
              <a:rPr lang="de-DE" sz="1600" dirty="0" err="1"/>
              <a:t>diagnosis</a:t>
            </a:r>
            <a:r>
              <a:rPr lang="de-DE" sz="1600" dirty="0"/>
              <a:t> </a:t>
            </a:r>
            <a:r>
              <a:rPr lang="de-DE" sz="1600" dirty="0" err="1"/>
              <a:t>and</a:t>
            </a:r>
            <a:r>
              <a:rPr lang="de-DE" sz="1600" dirty="0"/>
              <a:t> </a:t>
            </a:r>
            <a:r>
              <a:rPr lang="de-DE" sz="1600" dirty="0" err="1"/>
              <a:t>prediction</a:t>
            </a:r>
            <a:r>
              <a:rPr lang="de-DE" sz="1600" dirty="0"/>
              <a:t> </a:t>
            </a:r>
            <a:r>
              <a:rPr lang="de-DE" sz="1600" dirty="0" err="1"/>
              <a:t>of</a:t>
            </a:r>
            <a:r>
              <a:rPr lang="de-DE" sz="1600" dirty="0"/>
              <a:t> </a:t>
            </a:r>
            <a:r>
              <a:rPr lang="de-DE" sz="1600" dirty="0" err="1"/>
              <a:t>loss</a:t>
            </a:r>
            <a:r>
              <a:rPr lang="de-DE" sz="1600" dirty="0"/>
              <a:t> </a:t>
            </a:r>
            <a:r>
              <a:rPr lang="de-DE" sz="1600" dirty="0" err="1"/>
              <a:t>of</a:t>
            </a:r>
            <a:r>
              <a:rPr lang="de-DE" sz="1600" dirty="0"/>
              <a:t> </a:t>
            </a:r>
            <a:r>
              <a:rPr lang="de-DE" sz="1600" dirty="0" err="1"/>
              <a:t>ovarian</a:t>
            </a:r>
            <a:r>
              <a:rPr lang="de-DE" sz="1600" dirty="0"/>
              <a:t> </a:t>
            </a:r>
            <a:r>
              <a:rPr lang="de-DE" sz="1600" dirty="0" err="1"/>
              <a:t>function</a:t>
            </a:r>
            <a:r>
              <a:rPr lang="de-DE" sz="1600" dirty="0"/>
              <a:t> </a:t>
            </a:r>
            <a:r>
              <a:rPr lang="de-DE" sz="1600" dirty="0" err="1"/>
              <a:t>following</a:t>
            </a:r>
            <a:r>
              <a:rPr lang="de-DE" sz="1600" dirty="0"/>
              <a:t> </a:t>
            </a:r>
            <a:r>
              <a:rPr lang="de-DE" sz="1600" dirty="0" err="1"/>
              <a:t>chemotherapy</a:t>
            </a:r>
            <a:r>
              <a:rPr lang="de-DE" sz="1600" dirty="0"/>
              <a:t> </a:t>
            </a:r>
            <a:r>
              <a:rPr lang="de-DE" sz="1600" dirty="0" err="1"/>
              <a:t>for</a:t>
            </a:r>
            <a:r>
              <a:rPr lang="de-DE" sz="1600" dirty="0"/>
              <a:t> </a:t>
            </a:r>
            <a:r>
              <a:rPr lang="de-DE" sz="1600" dirty="0" err="1"/>
              <a:t>early</a:t>
            </a:r>
            <a:r>
              <a:rPr lang="de-DE" sz="1600" dirty="0"/>
              <a:t> </a:t>
            </a:r>
            <a:r>
              <a:rPr lang="de-DE" sz="1600" dirty="0" err="1"/>
              <a:t>breast</a:t>
            </a:r>
            <a:r>
              <a:rPr lang="en" sz="1600" dirty="0"/>
              <a:t> </a:t>
            </a:r>
            <a:r>
              <a:rPr lang="de-DE" sz="1600" dirty="0" err="1"/>
              <a:t>cancer</a:t>
            </a:r>
            <a:r>
              <a:rPr lang="de-DE" sz="1600" dirty="0"/>
              <a:t>. </a:t>
            </a:r>
            <a:r>
              <a:rPr lang="de-DE" sz="1600" dirty="0" err="1"/>
              <a:t>Eur</a:t>
            </a:r>
            <a:r>
              <a:rPr lang="de-DE" sz="1600" dirty="0"/>
              <a:t> J Cancer 2017; 87: 58–64</a:t>
            </a:r>
          </a:p>
          <a:p>
            <a:pPr marL="0" indent="0">
              <a:buNone/>
            </a:pPr>
            <a:endParaRPr lang="en" sz="1600" dirty="0"/>
          </a:p>
          <a:p>
            <a:endParaRPr lang="de-DE" dirty="0"/>
          </a:p>
        </p:txBody>
      </p:sp>
    </p:spTree>
    <p:extLst>
      <p:ext uri="{BB962C8B-B14F-4D97-AF65-F5344CB8AC3E}">
        <p14:creationId xmlns:p14="http://schemas.microsoft.com/office/powerpoint/2010/main" xmlns="" val="4178757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Literatur</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699542"/>
            <a:ext cx="8229600" cy="3027784"/>
          </a:xfrm>
        </p:spPr>
        <p:txBody>
          <a:bodyPr/>
          <a:lstStyle/>
          <a:p>
            <a:r>
              <a:rPr lang="en" sz="1600" dirty="0" err="1"/>
              <a:t>Reh</a:t>
            </a:r>
            <a:r>
              <a:rPr lang="en" sz="1600" dirty="0"/>
              <a:t> AE, Lu L, </a:t>
            </a:r>
            <a:r>
              <a:rPr lang="en" sz="1600" dirty="0" err="1"/>
              <a:t>Weinerman</a:t>
            </a:r>
            <a:r>
              <a:rPr lang="en" sz="1600" dirty="0"/>
              <a:t> R, </a:t>
            </a:r>
            <a:r>
              <a:rPr lang="en" sz="1600" dirty="0" err="1"/>
              <a:t>Grifo</a:t>
            </a:r>
            <a:r>
              <a:rPr lang="en" sz="1600" dirty="0"/>
              <a:t> J, </a:t>
            </a:r>
            <a:r>
              <a:rPr lang="en" sz="1600" dirty="0" err="1"/>
              <a:t>Krey</a:t>
            </a:r>
            <a:r>
              <a:rPr lang="en" sz="1600" dirty="0"/>
              <a:t> L ,Noyes N. Treatment outcomes and quality-of-life assessment in a university-based fertility preservation program: results of a registry of female cancer patients at 2 years. </a:t>
            </a:r>
            <a:r>
              <a:rPr lang="de-DE" sz="1600" dirty="0" err="1"/>
              <a:t>JAssist</a:t>
            </a:r>
            <a:r>
              <a:rPr lang="en" sz="1600" dirty="0"/>
              <a:t> </a:t>
            </a:r>
            <a:r>
              <a:rPr lang="en" sz="1600" dirty="0" err="1"/>
              <a:t>ReprodGenet</a:t>
            </a:r>
            <a:r>
              <a:rPr lang="en" sz="1600" dirty="0"/>
              <a:t> 2011; 28(7): 635–41</a:t>
            </a:r>
          </a:p>
          <a:p>
            <a:r>
              <a:rPr lang="de-DE" sz="1600" dirty="0"/>
              <a:t>Bradford A, </a:t>
            </a:r>
            <a:r>
              <a:rPr lang="de-DE" sz="1600" dirty="0" err="1"/>
              <a:t>Woodard</a:t>
            </a:r>
            <a:r>
              <a:rPr lang="de-DE" sz="1600" dirty="0"/>
              <a:t> TL. </a:t>
            </a:r>
            <a:r>
              <a:rPr lang="de-DE" sz="1600" dirty="0" err="1"/>
              <a:t>Novel</a:t>
            </a:r>
            <a:r>
              <a:rPr lang="de-DE" sz="1600" dirty="0"/>
              <a:t> Psychological Intervention </a:t>
            </a:r>
            <a:r>
              <a:rPr lang="de-DE" sz="1600" dirty="0" err="1"/>
              <a:t>for</a:t>
            </a:r>
            <a:r>
              <a:rPr lang="de-DE" sz="1600" dirty="0"/>
              <a:t> </a:t>
            </a:r>
            <a:r>
              <a:rPr lang="de-DE" sz="1600" dirty="0" err="1"/>
              <a:t>Decision</a:t>
            </a:r>
            <a:r>
              <a:rPr lang="de-DE" sz="1600" dirty="0"/>
              <a:t> Support in Women </a:t>
            </a:r>
            <a:r>
              <a:rPr lang="de-DE" sz="1600" dirty="0" err="1"/>
              <a:t>Considering</a:t>
            </a:r>
            <a:r>
              <a:rPr lang="de-DE" sz="1600" dirty="0"/>
              <a:t> </a:t>
            </a:r>
            <a:r>
              <a:rPr lang="de-DE" sz="1600" dirty="0" err="1"/>
              <a:t>Fertility</a:t>
            </a:r>
            <a:r>
              <a:rPr lang="de-DE" sz="1600" dirty="0"/>
              <a:t> </a:t>
            </a:r>
            <a:r>
              <a:rPr lang="de-DE" sz="1600" dirty="0" err="1"/>
              <a:t>Preservation</a:t>
            </a:r>
            <a:r>
              <a:rPr lang="de-DE" sz="1600" dirty="0"/>
              <a:t> </a:t>
            </a:r>
            <a:r>
              <a:rPr lang="de-DE" sz="1600" dirty="0" err="1"/>
              <a:t>Before</a:t>
            </a:r>
            <a:r>
              <a:rPr lang="de-DE" sz="1600" dirty="0"/>
              <a:t> Cancer Treatment. </a:t>
            </a:r>
            <a:r>
              <a:rPr lang="de-DE" sz="1600" dirty="0" err="1"/>
              <a:t>JAdolesc</a:t>
            </a:r>
            <a:r>
              <a:rPr lang="de-DE" sz="1600" dirty="0"/>
              <a:t> </a:t>
            </a:r>
            <a:r>
              <a:rPr lang="de-DE" sz="1600" dirty="0" err="1"/>
              <a:t>YoungAdultOncol</a:t>
            </a:r>
            <a:r>
              <a:rPr lang="de-DE" sz="1600" dirty="0"/>
              <a:t> 2017; 6(2): 348–52</a:t>
            </a:r>
          </a:p>
          <a:p>
            <a:r>
              <a:rPr lang="de-DE" sz="1600" dirty="0" err="1"/>
              <a:t>Treves</a:t>
            </a:r>
            <a:r>
              <a:rPr lang="de-DE" sz="1600" dirty="0"/>
              <a:t> </a:t>
            </a:r>
            <a:r>
              <a:rPr lang="de-DE" sz="1600" dirty="0" err="1"/>
              <a:t>R,Grynberg</a:t>
            </a:r>
            <a:r>
              <a:rPr lang="de-DE" sz="1600" dirty="0"/>
              <a:t> M, </a:t>
            </a:r>
            <a:r>
              <a:rPr lang="de-DE" sz="1600" dirty="0" err="1"/>
              <a:t>Parco</a:t>
            </a:r>
            <a:r>
              <a:rPr lang="de-DE" sz="1600" dirty="0"/>
              <a:t> S, </a:t>
            </a:r>
            <a:r>
              <a:rPr lang="de-DE" sz="1600" dirty="0" err="1"/>
              <a:t>Finet</a:t>
            </a:r>
            <a:r>
              <a:rPr lang="de-DE" sz="1600" dirty="0"/>
              <a:t> A, </a:t>
            </a:r>
            <a:r>
              <a:rPr lang="de-DE" sz="1600" dirty="0" err="1"/>
              <a:t>Poulain</a:t>
            </a:r>
            <a:r>
              <a:rPr lang="de-DE" sz="1600" dirty="0"/>
              <a:t> M, </a:t>
            </a:r>
            <a:r>
              <a:rPr lang="de-DE" sz="1600" dirty="0" err="1"/>
              <a:t>Fanchin</a:t>
            </a:r>
            <a:r>
              <a:rPr lang="de-DE" sz="1600" dirty="0"/>
              <a:t> R. </a:t>
            </a:r>
            <a:r>
              <a:rPr lang="de-DE" sz="1600" dirty="0" err="1"/>
              <a:t>Female</a:t>
            </a:r>
            <a:r>
              <a:rPr lang="de-DE" sz="1600" dirty="0"/>
              <a:t> </a:t>
            </a:r>
            <a:r>
              <a:rPr lang="de-DE" sz="1600" dirty="0" err="1"/>
              <a:t>fertility</a:t>
            </a:r>
            <a:r>
              <a:rPr lang="de-DE" sz="1600" dirty="0"/>
              <a:t> </a:t>
            </a:r>
            <a:r>
              <a:rPr lang="de-DE" sz="1600" dirty="0" err="1"/>
              <a:t>preservation</a:t>
            </a:r>
            <a:r>
              <a:rPr lang="de-DE" sz="1600" dirty="0"/>
              <a:t> in </a:t>
            </a:r>
            <a:r>
              <a:rPr lang="de-DE" sz="1600" dirty="0" err="1"/>
              <a:t>cancer</a:t>
            </a:r>
            <a:r>
              <a:rPr lang="de-DE" sz="1600" dirty="0"/>
              <a:t> </a:t>
            </a:r>
            <a:r>
              <a:rPr lang="de-DE" sz="1600" dirty="0" err="1"/>
              <a:t>patients</a:t>
            </a:r>
            <a:r>
              <a:rPr lang="de-DE" sz="1600" dirty="0"/>
              <a:t>: an instrumental </a:t>
            </a:r>
            <a:r>
              <a:rPr lang="de-DE" sz="1600" dirty="0" err="1"/>
              <a:t>tool</a:t>
            </a:r>
            <a:r>
              <a:rPr lang="de-DE" sz="1600" dirty="0"/>
              <a:t> </a:t>
            </a:r>
            <a:r>
              <a:rPr lang="de-DE" sz="1600" dirty="0" err="1"/>
              <a:t>for</a:t>
            </a:r>
            <a:r>
              <a:rPr lang="de-DE" sz="1600" dirty="0"/>
              <a:t> </a:t>
            </a:r>
            <a:r>
              <a:rPr lang="de-DE" sz="1600" dirty="0" err="1"/>
              <a:t>the</a:t>
            </a:r>
            <a:r>
              <a:rPr lang="de-DE" sz="1600" dirty="0"/>
              <a:t> </a:t>
            </a:r>
            <a:r>
              <a:rPr lang="de-DE" sz="1600" dirty="0" err="1"/>
              <a:t>envisioning</a:t>
            </a:r>
            <a:r>
              <a:rPr lang="de-DE" sz="1600" dirty="0"/>
              <a:t> a </a:t>
            </a:r>
            <a:r>
              <a:rPr lang="de-DE" sz="1600" dirty="0" err="1"/>
              <a:t>postdisease</a:t>
            </a:r>
            <a:r>
              <a:rPr lang="de-DE" sz="1600" dirty="0"/>
              <a:t> </a:t>
            </a:r>
            <a:r>
              <a:rPr lang="de-DE" sz="1600" dirty="0" err="1"/>
              <a:t>life</a:t>
            </a:r>
            <a:r>
              <a:rPr lang="de-DE" sz="1600" dirty="0"/>
              <a:t>. </a:t>
            </a:r>
            <a:r>
              <a:rPr lang="de-DE" sz="1600" dirty="0" err="1"/>
              <a:t>FutureOncol</a:t>
            </a:r>
            <a:r>
              <a:rPr lang="de-DE" sz="1600" dirty="0"/>
              <a:t> 2014; 10(6): 969–74</a:t>
            </a:r>
          </a:p>
          <a:p>
            <a:r>
              <a:rPr lang="de-DE" sz="1600" dirty="0" err="1"/>
              <a:t>Partridge</a:t>
            </a:r>
            <a:r>
              <a:rPr lang="de-DE" sz="1600" dirty="0"/>
              <a:t> </a:t>
            </a:r>
            <a:r>
              <a:rPr lang="de-DE" sz="1600" dirty="0" err="1"/>
              <a:t>AH,Gelber</a:t>
            </a:r>
            <a:r>
              <a:rPr lang="de-DE" sz="1600" dirty="0"/>
              <a:t> S, </a:t>
            </a:r>
            <a:r>
              <a:rPr lang="de-DE" sz="1600" dirty="0" err="1"/>
              <a:t>Peppercorn</a:t>
            </a:r>
            <a:r>
              <a:rPr lang="de-DE" sz="1600" dirty="0"/>
              <a:t> J, Sampson E, Knudsen K, </a:t>
            </a:r>
            <a:r>
              <a:rPr lang="de-DE" sz="1600" dirty="0" err="1"/>
              <a:t>LauferM</a:t>
            </a:r>
            <a:r>
              <a:rPr lang="de-DE" sz="1600" dirty="0"/>
              <a:t>, et al. Web-</a:t>
            </a:r>
            <a:r>
              <a:rPr lang="de-DE" sz="1600" dirty="0" err="1"/>
              <a:t>based</a:t>
            </a:r>
            <a:r>
              <a:rPr lang="de-DE" sz="1600" dirty="0"/>
              <a:t> </a:t>
            </a:r>
            <a:r>
              <a:rPr lang="de-DE" sz="1600" dirty="0" err="1"/>
              <a:t>survey</a:t>
            </a:r>
            <a:r>
              <a:rPr lang="de-DE" sz="1600" dirty="0"/>
              <a:t> </a:t>
            </a:r>
            <a:r>
              <a:rPr lang="de-DE" sz="1600" dirty="0" err="1"/>
              <a:t>of</a:t>
            </a:r>
            <a:r>
              <a:rPr lang="de-DE" sz="1600" dirty="0"/>
              <a:t> </a:t>
            </a:r>
            <a:r>
              <a:rPr lang="de-DE" sz="1600" dirty="0" err="1"/>
              <a:t>fertility</a:t>
            </a:r>
            <a:r>
              <a:rPr lang="de-DE" sz="1600" dirty="0"/>
              <a:t> </a:t>
            </a:r>
            <a:r>
              <a:rPr lang="de-DE" sz="1600" dirty="0" err="1"/>
              <a:t>issues</a:t>
            </a:r>
            <a:r>
              <a:rPr lang="de-DE" sz="1600" dirty="0"/>
              <a:t> in </a:t>
            </a:r>
            <a:r>
              <a:rPr lang="de-DE" sz="1600" dirty="0" err="1"/>
              <a:t>young</a:t>
            </a:r>
            <a:r>
              <a:rPr lang="de-DE" sz="1600" dirty="0"/>
              <a:t> </a:t>
            </a:r>
            <a:r>
              <a:rPr lang="de-DE" sz="1600" dirty="0" err="1"/>
              <a:t>women</a:t>
            </a:r>
            <a:r>
              <a:rPr lang="de-DE" sz="1600" dirty="0"/>
              <a:t> </a:t>
            </a:r>
            <a:r>
              <a:rPr lang="de-DE" sz="1600" dirty="0" err="1"/>
              <a:t>with</a:t>
            </a:r>
            <a:r>
              <a:rPr lang="de-DE" sz="1600" dirty="0"/>
              <a:t> </a:t>
            </a:r>
            <a:r>
              <a:rPr lang="de-DE" sz="1600" dirty="0" err="1"/>
              <a:t>breast</a:t>
            </a:r>
            <a:r>
              <a:rPr lang="de-DE" sz="1600" dirty="0"/>
              <a:t> </a:t>
            </a:r>
            <a:r>
              <a:rPr lang="de-DE" sz="1600" dirty="0" err="1"/>
              <a:t>cancer</a:t>
            </a:r>
            <a:r>
              <a:rPr lang="de-DE" sz="1600" dirty="0"/>
              <a:t>. JCO2004; 22(20): 4174–83</a:t>
            </a:r>
          </a:p>
          <a:p>
            <a:r>
              <a:rPr lang="de-DE" sz="1600" dirty="0" err="1"/>
              <a:t>Ruddy</a:t>
            </a:r>
            <a:r>
              <a:rPr lang="de-DE" sz="1600" dirty="0"/>
              <a:t> </a:t>
            </a:r>
            <a:r>
              <a:rPr lang="de-DE" sz="1600" dirty="0" err="1"/>
              <a:t>KJ,Gelber</a:t>
            </a:r>
            <a:r>
              <a:rPr lang="de-DE" sz="1600" dirty="0"/>
              <a:t> SI, </a:t>
            </a:r>
            <a:r>
              <a:rPr lang="de-DE" sz="1600" dirty="0" err="1"/>
              <a:t>Tamimi</a:t>
            </a:r>
            <a:r>
              <a:rPr lang="de-DE" sz="1600" dirty="0"/>
              <a:t> RM, </a:t>
            </a:r>
            <a:r>
              <a:rPr lang="de-DE" sz="1600" dirty="0" err="1"/>
              <a:t>Ginsburg</a:t>
            </a:r>
            <a:r>
              <a:rPr lang="de-DE" sz="1600" dirty="0"/>
              <a:t> ES, </a:t>
            </a:r>
            <a:r>
              <a:rPr lang="de-DE" sz="1600" dirty="0" err="1"/>
              <a:t>Schapira</a:t>
            </a:r>
            <a:r>
              <a:rPr lang="de-DE" sz="1600" dirty="0"/>
              <a:t> L, </a:t>
            </a:r>
            <a:r>
              <a:rPr lang="de-DE" sz="1600" dirty="0" err="1"/>
              <a:t>Come</a:t>
            </a:r>
            <a:r>
              <a:rPr lang="de-DE" sz="1600" dirty="0"/>
              <a:t> SE, et al. </a:t>
            </a:r>
            <a:r>
              <a:rPr lang="de-DE" sz="1600" dirty="0" err="1"/>
              <a:t>Prospective</a:t>
            </a:r>
            <a:r>
              <a:rPr lang="de-DE" sz="1600" dirty="0"/>
              <a:t> </a:t>
            </a:r>
            <a:r>
              <a:rPr lang="de-DE" sz="1600" dirty="0" err="1"/>
              <a:t>study</a:t>
            </a:r>
            <a:r>
              <a:rPr lang="de-DE" sz="1600" dirty="0"/>
              <a:t> </a:t>
            </a:r>
            <a:r>
              <a:rPr lang="de-DE" sz="1600" dirty="0" err="1"/>
              <a:t>of</a:t>
            </a:r>
            <a:r>
              <a:rPr lang="de-DE" sz="1600" dirty="0"/>
              <a:t> </a:t>
            </a:r>
            <a:r>
              <a:rPr lang="de-DE" sz="1600" dirty="0" err="1"/>
              <a:t>fertility</a:t>
            </a:r>
            <a:r>
              <a:rPr lang="de-DE" sz="1600" dirty="0"/>
              <a:t> </a:t>
            </a:r>
            <a:r>
              <a:rPr lang="de-DE" sz="1600" dirty="0" err="1"/>
              <a:t>concerns</a:t>
            </a:r>
            <a:r>
              <a:rPr lang="de-DE" sz="1600" dirty="0"/>
              <a:t> </a:t>
            </a:r>
            <a:r>
              <a:rPr lang="de-DE" sz="1600" dirty="0" err="1"/>
              <a:t>and</a:t>
            </a:r>
            <a:r>
              <a:rPr lang="de-DE" sz="1600" dirty="0"/>
              <a:t> </a:t>
            </a:r>
            <a:r>
              <a:rPr lang="de-DE" sz="1600" dirty="0" err="1"/>
              <a:t>preservation</a:t>
            </a:r>
            <a:r>
              <a:rPr lang="de-DE" sz="1600" dirty="0"/>
              <a:t> </a:t>
            </a:r>
            <a:r>
              <a:rPr lang="de-DE" sz="1600" dirty="0" err="1"/>
              <a:t>strategies</a:t>
            </a:r>
            <a:r>
              <a:rPr lang="de-DE" sz="1600" dirty="0"/>
              <a:t> in </a:t>
            </a:r>
            <a:r>
              <a:rPr lang="de-DE" sz="1600" dirty="0" err="1"/>
              <a:t>young</a:t>
            </a:r>
            <a:r>
              <a:rPr lang="de-DE" sz="1600" dirty="0"/>
              <a:t> </a:t>
            </a:r>
            <a:r>
              <a:rPr lang="de-DE" sz="1600" dirty="0" err="1"/>
              <a:t>women</a:t>
            </a:r>
            <a:r>
              <a:rPr lang="de-DE" sz="1600" dirty="0"/>
              <a:t> </a:t>
            </a:r>
            <a:r>
              <a:rPr lang="de-DE" sz="1600" dirty="0" err="1"/>
              <a:t>with</a:t>
            </a:r>
            <a:r>
              <a:rPr lang="de-DE" sz="1600" dirty="0"/>
              <a:t> </a:t>
            </a:r>
            <a:r>
              <a:rPr lang="de-DE" sz="1600" dirty="0" err="1"/>
              <a:t>breast</a:t>
            </a:r>
            <a:r>
              <a:rPr lang="de-DE" sz="1600" dirty="0"/>
              <a:t> </a:t>
            </a:r>
            <a:r>
              <a:rPr lang="de-DE" sz="1600" dirty="0" err="1"/>
              <a:t>cancer</a:t>
            </a:r>
            <a:r>
              <a:rPr lang="de-DE" sz="1600" dirty="0"/>
              <a:t>. JCO2014; 32(11): 1151–6</a:t>
            </a:r>
          </a:p>
          <a:p>
            <a:pPr marL="0" indent="0">
              <a:buNone/>
            </a:pPr>
            <a:endParaRPr lang="en" sz="1600" dirty="0"/>
          </a:p>
          <a:p>
            <a:endParaRPr lang="de-DE" dirty="0"/>
          </a:p>
        </p:txBody>
      </p:sp>
    </p:spTree>
    <p:extLst>
      <p:ext uri="{BB962C8B-B14F-4D97-AF65-F5344CB8AC3E}">
        <p14:creationId xmlns:p14="http://schemas.microsoft.com/office/powerpoint/2010/main" xmlns="" val="10931803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Literatur</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699542"/>
            <a:ext cx="8229600" cy="3027784"/>
          </a:xfrm>
        </p:spPr>
        <p:txBody>
          <a:bodyPr/>
          <a:lstStyle/>
          <a:p>
            <a:r>
              <a:rPr lang="de-DE" sz="1600" dirty="0" err="1"/>
              <a:t>Hershberger</a:t>
            </a:r>
            <a:r>
              <a:rPr lang="de-DE" sz="1600" dirty="0"/>
              <a:t> PE, </a:t>
            </a:r>
            <a:r>
              <a:rPr lang="de-DE" sz="1600" dirty="0" err="1"/>
              <a:t>Finnegan</a:t>
            </a:r>
            <a:r>
              <a:rPr lang="de-DE" sz="1600" dirty="0"/>
              <a:t> L, Pierce PF, </a:t>
            </a:r>
            <a:r>
              <a:rPr lang="de-DE" sz="1600" dirty="0" err="1"/>
              <a:t>Scoccia</a:t>
            </a:r>
            <a:r>
              <a:rPr lang="de-DE" sz="1600" dirty="0"/>
              <a:t> B. The </a:t>
            </a:r>
            <a:r>
              <a:rPr lang="de-DE" sz="1600" dirty="0" err="1"/>
              <a:t>decision-making</a:t>
            </a:r>
            <a:r>
              <a:rPr lang="de-DE" sz="1600" dirty="0"/>
              <a:t> </a:t>
            </a:r>
            <a:r>
              <a:rPr lang="de-DE" sz="1600" dirty="0" err="1"/>
              <a:t>process</a:t>
            </a:r>
            <a:r>
              <a:rPr lang="de-DE" sz="1600" dirty="0"/>
              <a:t> </a:t>
            </a:r>
            <a:r>
              <a:rPr lang="de-DE" sz="1600" dirty="0" err="1"/>
              <a:t>of</a:t>
            </a:r>
            <a:r>
              <a:rPr lang="de-DE" sz="1600" dirty="0"/>
              <a:t> </a:t>
            </a:r>
            <a:r>
              <a:rPr lang="de-DE" sz="1600" dirty="0" err="1"/>
              <a:t>young</a:t>
            </a:r>
            <a:r>
              <a:rPr lang="de-DE" sz="1600" dirty="0"/>
              <a:t> adult </a:t>
            </a:r>
            <a:r>
              <a:rPr lang="de-DE" sz="1600" dirty="0" err="1"/>
              <a:t>women</a:t>
            </a:r>
            <a:r>
              <a:rPr lang="de-DE" sz="1600" dirty="0"/>
              <a:t> </a:t>
            </a:r>
            <a:r>
              <a:rPr lang="de-DE" sz="1600" dirty="0" err="1"/>
              <a:t>with</a:t>
            </a:r>
            <a:r>
              <a:rPr lang="de-DE" sz="1600" dirty="0"/>
              <a:t> </a:t>
            </a:r>
            <a:r>
              <a:rPr lang="de-DE" sz="1600" dirty="0" err="1"/>
              <a:t>cancer</a:t>
            </a:r>
            <a:r>
              <a:rPr lang="de-DE" sz="1600" dirty="0"/>
              <a:t> </a:t>
            </a:r>
            <a:r>
              <a:rPr lang="de-DE" sz="1600" dirty="0" err="1"/>
              <a:t>who</a:t>
            </a:r>
            <a:r>
              <a:rPr lang="de-DE" sz="1600" dirty="0"/>
              <a:t> </a:t>
            </a:r>
            <a:r>
              <a:rPr lang="de-DE" sz="1600" dirty="0" err="1"/>
              <a:t>considered</a:t>
            </a:r>
            <a:r>
              <a:rPr lang="de-DE" sz="1600" dirty="0"/>
              <a:t> </a:t>
            </a:r>
            <a:r>
              <a:rPr lang="de-DE" sz="1600" dirty="0" err="1"/>
              <a:t>fertility</a:t>
            </a:r>
            <a:r>
              <a:rPr lang="de-DE" sz="1600" dirty="0"/>
              <a:t> </a:t>
            </a:r>
            <a:r>
              <a:rPr lang="de-DE" sz="1600" dirty="0" err="1"/>
              <a:t>cryopreservation</a:t>
            </a:r>
            <a:r>
              <a:rPr lang="de-DE" sz="1600" dirty="0"/>
              <a:t>. J </a:t>
            </a:r>
            <a:r>
              <a:rPr lang="de-DE" sz="1600" dirty="0" err="1"/>
              <a:t>Obstet</a:t>
            </a:r>
            <a:r>
              <a:rPr lang="de-DE" sz="1600" dirty="0"/>
              <a:t> </a:t>
            </a:r>
            <a:r>
              <a:rPr lang="de-DE" sz="1600" dirty="0" err="1"/>
              <a:t>Gynecol</a:t>
            </a:r>
            <a:r>
              <a:rPr lang="de-DE" sz="1600" dirty="0"/>
              <a:t> </a:t>
            </a:r>
            <a:r>
              <a:rPr lang="de-DE" sz="1600" dirty="0" err="1"/>
              <a:t>Neonatal</a:t>
            </a:r>
            <a:r>
              <a:rPr lang="de-DE" sz="1600" dirty="0"/>
              <a:t> Nurs 2013; 42(1): 59–69</a:t>
            </a:r>
          </a:p>
          <a:p>
            <a:r>
              <a:rPr lang="de-DE" sz="1600" dirty="0"/>
              <a:t>von Wolff M, Giesecke D, </a:t>
            </a:r>
            <a:r>
              <a:rPr lang="de-DE" sz="1600" dirty="0" err="1"/>
              <a:t>Germeyer</a:t>
            </a:r>
            <a:r>
              <a:rPr lang="de-DE" sz="1600" dirty="0"/>
              <a:t> A, </a:t>
            </a:r>
            <a:r>
              <a:rPr lang="de-DE" sz="1600" dirty="0" err="1"/>
              <a:t>Lawrenz</a:t>
            </a:r>
            <a:r>
              <a:rPr lang="de-DE" sz="1600" dirty="0"/>
              <a:t> B, </a:t>
            </a:r>
            <a:r>
              <a:rPr lang="de-DE" sz="1600" dirty="0" err="1"/>
              <a:t>Henes</a:t>
            </a:r>
            <a:r>
              <a:rPr lang="de-DE" sz="1600" dirty="0"/>
              <a:t> M, </a:t>
            </a:r>
            <a:r>
              <a:rPr lang="de-DE" sz="1600" dirty="0" err="1"/>
              <a:t>Nawroth</a:t>
            </a:r>
            <a:r>
              <a:rPr lang="de-DE" sz="1600" dirty="0"/>
              <a:t> F, et al. </a:t>
            </a:r>
            <a:r>
              <a:rPr lang="de-DE" sz="1600" dirty="0" err="1"/>
              <a:t>Characteristics</a:t>
            </a:r>
            <a:r>
              <a:rPr lang="de-DE" sz="1600" dirty="0"/>
              <a:t> </a:t>
            </a:r>
            <a:r>
              <a:rPr lang="de-DE" sz="1600" dirty="0" err="1"/>
              <a:t>and</a:t>
            </a:r>
            <a:r>
              <a:rPr lang="de-DE" sz="1600" dirty="0"/>
              <a:t> </a:t>
            </a:r>
            <a:r>
              <a:rPr lang="de-DE" sz="1600" dirty="0" err="1"/>
              <a:t>attitudes</a:t>
            </a:r>
            <a:r>
              <a:rPr lang="de-DE" sz="1600" dirty="0"/>
              <a:t> </a:t>
            </a:r>
            <a:r>
              <a:rPr lang="de-DE" sz="1600" dirty="0" err="1"/>
              <a:t>of</a:t>
            </a:r>
            <a:r>
              <a:rPr lang="de-DE" sz="1600" dirty="0"/>
              <a:t> </a:t>
            </a:r>
            <a:r>
              <a:rPr lang="de-DE" sz="1600" dirty="0" err="1"/>
              <a:t>women</a:t>
            </a:r>
            <a:r>
              <a:rPr lang="de-DE" sz="1600" dirty="0"/>
              <a:t> in </a:t>
            </a:r>
            <a:r>
              <a:rPr lang="de-DE" sz="1600" dirty="0" err="1"/>
              <a:t>relation</a:t>
            </a:r>
            <a:r>
              <a:rPr lang="de-DE" sz="1600" dirty="0"/>
              <a:t> </a:t>
            </a:r>
            <a:r>
              <a:rPr lang="de-DE" sz="1600" dirty="0" err="1"/>
              <a:t>to</a:t>
            </a:r>
            <a:r>
              <a:rPr lang="de-DE" sz="1600" dirty="0"/>
              <a:t> </a:t>
            </a:r>
            <a:r>
              <a:rPr lang="de-DE" sz="1600" dirty="0" err="1"/>
              <a:t>chosen</a:t>
            </a:r>
            <a:r>
              <a:rPr lang="de-DE" sz="1600" dirty="0"/>
              <a:t> </a:t>
            </a:r>
            <a:r>
              <a:rPr lang="de-DE" sz="1600" dirty="0" err="1"/>
              <a:t>fertility</a:t>
            </a:r>
            <a:r>
              <a:rPr lang="de-DE" sz="1600" dirty="0"/>
              <a:t> </a:t>
            </a:r>
            <a:r>
              <a:rPr lang="de-DE" sz="1600" dirty="0" err="1"/>
              <a:t>preservation</a:t>
            </a:r>
            <a:r>
              <a:rPr lang="de-DE" sz="1600" dirty="0"/>
              <a:t> </a:t>
            </a:r>
            <a:r>
              <a:rPr lang="de-DE" sz="1600" dirty="0" err="1"/>
              <a:t>techniques</a:t>
            </a:r>
            <a:r>
              <a:rPr lang="de-DE" sz="1600" dirty="0"/>
              <a:t>: a </a:t>
            </a:r>
            <a:r>
              <a:rPr lang="de-DE" sz="1600" dirty="0" err="1"/>
              <a:t>prospective</a:t>
            </a:r>
            <a:r>
              <a:rPr lang="de-DE" sz="1600" dirty="0"/>
              <a:t>, </a:t>
            </a:r>
            <a:r>
              <a:rPr lang="de-DE" sz="1600" dirty="0" err="1"/>
              <a:t>multicenter</a:t>
            </a:r>
            <a:r>
              <a:rPr lang="de-DE" sz="1600" dirty="0"/>
              <a:t> </a:t>
            </a:r>
            <a:r>
              <a:rPr lang="de-DE" sz="1600" dirty="0" err="1"/>
              <a:t>questionnaire-based</a:t>
            </a:r>
            <a:r>
              <a:rPr lang="de-DE" sz="1600" dirty="0"/>
              <a:t> </a:t>
            </a:r>
            <a:r>
              <a:rPr lang="de-DE" sz="1600" dirty="0" err="1"/>
              <a:t>study</a:t>
            </a:r>
            <a:r>
              <a:rPr lang="de-DE" sz="1600" dirty="0"/>
              <a:t> </a:t>
            </a:r>
            <a:r>
              <a:rPr lang="de-DE" sz="1600" dirty="0" err="1"/>
              <a:t>with</a:t>
            </a:r>
            <a:r>
              <a:rPr lang="de-DE" sz="1600" dirty="0"/>
              <a:t> 144 </a:t>
            </a:r>
            <a:r>
              <a:rPr lang="de-DE" sz="1600" dirty="0" err="1"/>
              <a:t>participants</a:t>
            </a:r>
            <a:r>
              <a:rPr lang="de-DE" sz="1600" dirty="0"/>
              <a:t>. </a:t>
            </a:r>
            <a:r>
              <a:rPr lang="de-DE" sz="1600" dirty="0" err="1"/>
              <a:t>Eur</a:t>
            </a:r>
            <a:r>
              <a:rPr lang="de-DE" sz="1600" dirty="0"/>
              <a:t> </a:t>
            </a:r>
            <a:r>
              <a:rPr lang="de-DE" sz="1600" dirty="0" err="1"/>
              <a:t>journal</a:t>
            </a:r>
            <a:r>
              <a:rPr lang="de-DE" sz="1600" dirty="0"/>
              <a:t> </a:t>
            </a:r>
            <a:r>
              <a:rPr lang="de-DE" sz="1600" dirty="0" err="1"/>
              <a:t>of</a:t>
            </a:r>
            <a:r>
              <a:rPr lang="de-DE" sz="1600" dirty="0"/>
              <a:t> </a:t>
            </a:r>
            <a:r>
              <a:rPr lang="de-DE" sz="1600" dirty="0" err="1"/>
              <a:t>obstetrics</a:t>
            </a:r>
            <a:r>
              <a:rPr lang="de-DE" sz="1600" dirty="0"/>
              <a:t>, </a:t>
            </a:r>
            <a:r>
              <a:rPr lang="de-DE" sz="1600" dirty="0" err="1"/>
              <a:t>gynecology</a:t>
            </a:r>
            <a:r>
              <a:rPr lang="de-DE" sz="1600" dirty="0"/>
              <a:t>, </a:t>
            </a:r>
            <a:r>
              <a:rPr lang="de-DE" sz="1600" dirty="0" err="1"/>
              <a:t>and</a:t>
            </a:r>
            <a:r>
              <a:rPr lang="de-DE" sz="1600" dirty="0"/>
              <a:t> </a:t>
            </a:r>
            <a:r>
              <a:rPr lang="de-DE" sz="1600" dirty="0" err="1"/>
              <a:t>reproductive</a:t>
            </a:r>
            <a:r>
              <a:rPr lang="de-DE" sz="1600" dirty="0"/>
              <a:t> </a:t>
            </a:r>
            <a:r>
              <a:rPr lang="de-DE" sz="1600" dirty="0" err="1"/>
              <a:t>biology</a:t>
            </a:r>
            <a:r>
              <a:rPr lang="de-DE" sz="1600" dirty="0"/>
              <a:t> 2016; 201: 12–7</a:t>
            </a:r>
          </a:p>
          <a:p>
            <a:r>
              <a:rPr lang="it" sz="1600" dirty="0"/>
              <a:t>Lambertini M,Del Mastro L, Pescio MC, Andersen CY, Azim HA, Jr., Peccatori FA, et al. Cancer and fertility preservation: international </a:t>
            </a:r>
            <a:r>
              <a:rPr lang="de-DE" sz="1600" dirty="0" err="1"/>
              <a:t>recommendations</a:t>
            </a:r>
            <a:r>
              <a:rPr lang="de-DE" sz="1600" dirty="0"/>
              <a:t> </a:t>
            </a:r>
            <a:r>
              <a:rPr lang="de-DE" sz="1600" dirty="0" err="1"/>
              <a:t>from</a:t>
            </a:r>
            <a:r>
              <a:rPr lang="de-DE" sz="1600" dirty="0"/>
              <a:t> an expert </a:t>
            </a:r>
            <a:r>
              <a:rPr lang="de-DE" sz="1600" dirty="0" err="1"/>
              <a:t>meeting</a:t>
            </a:r>
            <a:r>
              <a:rPr lang="de-DE" sz="1600" dirty="0"/>
              <a:t>. BMC </a:t>
            </a:r>
            <a:r>
              <a:rPr lang="de-DE" sz="1600" dirty="0" err="1"/>
              <a:t>Med</a:t>
            </a:r>
            <a:r>
              <a:rPr lang="de-DE" sz="1600" dirty="0"/>
              <a:t> 2016; 14: 1</a:t>
            </a:r>
          </a:p>
          <a:p>
            <a:r>
              <a:rPr lang="de-DE" sz="1600" dirty="0"/>
              <a:t>Loren AW, </a:t>
            </a:r>
            <a:r>
              <a:rPr lang="de-DE" sz="1600" dirty="0" err="1"/>
              <a:t>Mangu</a:t>
            </a:r>
            <a:r>
              <a:rPr lang="de-DE" sz="1600" dirty="0"/>
              <a:t> PB, Beck LN, Brennan L, </a:t>
            </a:r>
            <a:r>
              <a:rPr lang="de-DE" sz="1600" dirty="0" err="1"/>
              <a:t>Magdalinski</a:t>
            </a:r>
            <a:r>
              <a:rPr lang="de-DE" sz="1600" dirty="0"/>
              <a:t> AJ, </a:t>
            </a:r>
            <a:r>
              <a:rPr lang="de-DE" sz="1600" dirty="0" err="1"/>
              <a:t>Partridge</a:t>
            </a:r>
            <a:r>
              <a:rPr lang="de-DE" sz="1600" dirty="0"/>
              <a:t> AH, et al. </a:t>
            </a:r>
            <a:r>
              <a:rPr lang="de-DE" sz="1600" dirty="0" err="1"/>
              <a:t>Fertility</a:t>
            </a:r>
            <a:r>
              <a:rPr lang="de-DE" sz="1600" dirty="0"/>
              <a:t> </a:t>
            </a:r>
            <a:r>
              <a:rPr lang="de-DE" sz="1600" dirty="0" err="1"/>
              <a:t>preservation</a:t>
            </a:r>
            <a:r>
              <a:rPr lang="de-DE" sz="1600" dirty="0"/>
              <a:t> </a:t>
            </a:r>
            <a:r>
              <a:rPr lang="de-DE" sz="1600" dirty="0" err="1"/>
              <a:t>for</a:t>
            </a:r>
            <a:r>
              <a:rPr lang="de-DE" sz="1600" dirty="0"/>
              <a:t> </a:t>
            </a:r>
            <a:r>
              <a:rPr lang="de-DE" sz="1600" dirty="0" err="1"/>
              <a:t>patientswith</a:t>
            </a:r>
            <a:r>
              <a:rPr lang="de-DE" sz="1600" dirty="0"/>
              <a:t> </a:t>
            </a:r>
            <a:r>
              <a:rPr lang="de-DE" sz="1600" dirty="0" err="1"/>
              <a:t>cancer</a:t>
            </a:r>
            <a:r>
              <a:rPr lang="de-DE" sz="1600" dirty="0"/>
              <a:t>: American Society </a:t>
            </a:r>
            <a:r>
              <a:rPr lang="de-DE" sz="1600" dirty="0" err="1"/>
              <a:t>of</a:t>
            </a:r>
            <a:r>
              <a:rPr lang="de-DE" sz="1600" dirty="0"/>
              <a:t> Clinical </a:t>
            </a:r>
            <a:r>
              <a:rPr lang="de-DE" sz="1600" dirty="0" err="1"/>
              <a:t>Oncology</a:t>
            </a:r>
            <a:r>
              <a:rPr lang="de-DE" sz="1600" dirty="0"/>
              <a:t> </a:t>
            </a:r>
            <a:r>
              <a:rPr lang="de-DE" sz="1600" dirty="0" err="1"/>
              <a:t>clinical</a:t>
            </a:r>
            <a:r>
              <a:rPr lang="de-DE" sz="1600" dirty="0"/>
              <a:t> </a:t>
            </a:r>
            <a:r>
              <a:rPr lang="de-DE" sz="1600" dirty="0" err="1"/>
              <a:t>practice</a:t>
            </a:r>
            <a:r>
              <a:rPr lang="de-DE" sz="1600" dirty="0"/>
              <a:t> </a:t>
            </a:r>
            <a:r>
              <a:rPr lang="de-DE" sz="1600" dirty="0" err="1"/>
              <a:t>guideline</a:t>
            </a:r>
            <a:r>
              <a:rPr lang="de-DE" sz="1600" dirty="0"/>
              <a:t> update. JCO2013; 31(19): 2500–10</a:t>
            </a:r>
          </a:p>
          <a:p>
            <a:r>
              <a:rPr lang="de-DE" sz="1600" dirty="0">
                <a:hlinkClick r:id="rId2"/>
              </a:rPr>
              <a:t>http://www.awmf.org/uploads/</a:t>
            </a:r>
            <a:r>
              <a:rPr lang="de-DE" sz="1600" dirty="0"/>
              <a:t> </a:t>
            </a:r>
            <a:r>
              <a:rPr lang="de-DE" sz="1600" dirty="0" err="1"/>
              <a:t>tx_szleitlinien</a:t>
            </a:r>
            <a:r>
              <a:rPr lang="de-DE" sz="1600" dirty="0"/>
              <a:t>/015-082l_S2k_Fertilitaetserhaltung-bei-onkologischen Therapien_2017-12.pdf</a:t>
            </a:r>
          </a:p>
          <a:p>
            <a:endParaRPr lang="it" dirty="0"/>
          </a:p>
          <a:p>
            <a:pPr marL="0" indent="0">
              <a:buNone/>
            </a:pPr>
            <a:endParaRPr lang="en" sz="1600" dirty="0"/>
          </a:p>
          <a:p>
            <a:endParaRPr lang="de-DE" dirty="0"/>
          </a:p>
        </p:txBody>
      </p:sp>
    </p:spTree>
    <p:extLst>
      <p:ext uri="{BB962C8B-B14F-4D97-AF65-F5344CB8AC3E}">
        <p14:creationId xmlns:p14="http://schemas.microsoft.com/office/powerpoint/2010/main" xmlns="" val="5784823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Literatur</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699542"/>
            <a:ext cx="8229600" cy="3027784"/>
          </a:xfrm>
        </p:spPr>
        <p:txBody>
          <a:bodyPr/>
          <a:lstStyle/>
          <a:p>
            <a:r>
              <a:rPr lang="de-DE" sz="1600" dirty="0" err="1"/>
              <a:t>Jadoul</a:t>
            </a:r>
            <a:r>
              <a:rPr lang="de-DE" sz="1600" dirty="0"/>
              <a:t> P, </a:t>
            </a:r>
            <a:r>
              <a:rPr lang="de-DE" sz="1600" dirty="0" err="1"/>
              <a:t>Guilmain</a:t>
            </a:r>
            <a:r>
              <a:rPr lang="de-DE" sz="1600" dirty="0"/>
              <a:t> A, </a:t>
            </a:r>
            <a:r>
              <a:rPr lang="de-DE" sz="1600" dirty="0" err="1"/>
              <a:t>Squifflet</a:t>
            </a:r>
            <a:r>
              <a:rPr lang="de-DE" sz="1600" dirty="0"/>
              <a:t> J, </a:t>
            </a:r>
            <a:r>
              <a:rPr lang="de-DE" sz="1600" dirty="0" err="1"/>
              <a:t>Luyckx</a:t>
            </a:r>
            <a:r>
              <a:rPr lang="de-DE" sz="1600" dirty="0"/>
              <a:t> M, </a:t>
            </a:r>
            <a:r>
              <a:rPr lang="de-DE" sz="1600" dirty="0" err="1"/>
              <a:t>Votino</a:t>
            </a:r>
            <a:r>
              <a:rPr lang="de-DE" sz="1600" dirty="0"/>
              <a:t> R, </a:t>
            </a:r>
            <a:r>
              <a:rPr lang="de-DE" sz="1600" dirty="0" err="1"/>
              <a:t>Wyns</a:t>
            </a:r>
            <a:r>
              <a:rPr lang="de-DE" sz="1600" dirty="0"/>
              <a:t> C, et al. </a:t>
            </a:r>
            <a:r>
              <a:rPr lang="de-DE" sz="1600" dirty="0" err="1"/>
              <a:t>Efficacy</a:t>
            </a:r>
            <a:r>
              <a:rPr lang="de-DE" sz="1600" dirty="0"/>
              <a:t> </a:t>
            </a:r>
            <a:r>
              <a:rPr lang="de-DE" sz="1600" dirty="0" err="1"/>
              <a:t>of</a:t>
            </a:r>
            <a:r>
              <a:rPr lang="de-DE" sz="1600" dirty="0"/>
              <a:t> </a:t>
            </a:r>
            <a:r>
              <a:rPr lang="de-DE" sz="1600" dirty="0" err="1"/>
              <a:t>ovarian</a:t>
            </a:r>
            <a:r>
              <a:rPr lang="de-DE" sz="1600" dirty="0"/>
              <a:t> </a:t>
            </a:r>
            <a:r>
              <a:rPr lang="de-DE" sz="1600" dirty="0" err="1"/>
              <a:t>tissue</a:t>
            </a:r>
            <a:r>
              <a:rPr lang="de-DE" sz="1600" dirty="0"/>
              <a:t> </a:t>
            </a:r>
            <a:r>
              <a:rPr lang="de-DE" sz="1600" dirty="0" err="1"/>
              <a:t>cryopreservation</a:t>
            </a:r>
            <a:r>
              <a:rPr lang="de-DE" sz="1600" dirty="0"/>
              <a:t> </a:t>
            </a:r>
            <a:r>
              <a:rPr lang="de-DE" sz="1600" dirty="0" err="1"/>
              <a:t>for</a:t>
            </a:r>
            <a:r>
              <a:rPr lang="de-DE" sz="1600" dirty="0"/>
              <a:t> </a:t>
            </a:r>
            <a:r>
              <a:rPr lang="de-DE" sz="1600" dirty="0" err="1"/>
              <a:t>fertility</a:t>
            </a:r>
            <a:r>
              <a:rPr lang="de-DE" sz="1600" dirty="0"/>
              <a:t> </a:t>
            </a:r>
            <a:r>
              <a:rPr lang="de-DE" sz="1600" dirty="0" err="1"/>
              <a:t>preservation</a:t>
            </a:r>
            <a:r>
              <a:rPr lang="de-DE" sz="1600" dirty="0"/>
              <a:t>: </a:t>
            </a:r>
            <a:r>
              <a:rPr lang="de-DE" sz="1600" dirty="0" err="1"/>
              <a:t>lessons</a:t>
            </a:r>
            <a:r>
              <a:rPr lang="de-DE" sz="1600" dirty="0"/>
              <a:t> </a:t>
            </a:r>
            <a:r>
              <a:rPr lang="de-DE" sz="1600" dirty="0" err="1"/>
              <a:t>learned</a:t>
            </a:r>
            <a:r>
              <a:rPr lang="de-DE" sz="1600" dirty="0"/>
              <a:t> </a:t>
            </a:r>
            <a:r>
              <a:rPr lang="de-DE" sz="1600" dirty="0" err="1"/>
              <a:t>from</a:t>
            </a:r>
            <a:r>
              <a:rPr lang="de-DE" sz="1600" dirty="0"/>
              <a:t> 545 </a:t>
            </a:r>
            <a:r>
              <a:rPr lang="de-DE" sz="1600" dirty="0" err="1"/>
              <a:t>cases</a:t>
            </a:r>
            <a:r>
              <a:rPr lang="de-DE" sz="1600" dirty="0"/>
              <a:t>. Human </a:t>
            </a:r>
            <a:r>
              <a:rPr lang="de-DE" sz="1600" dirty="0" err="1"/>
              <a:t>reproduction</a:t>
            </a:r>
            <a:r>
              <a:rPr lang="de-DE" sz="1600" dirty="0"/>
              <a:t> 2017; 32(5): 1046–54</a:t>
            </a:r>
          </a:p>
          <a:p>
            <a:r>
              <a:rPr lang="de-DE" sz="1600" dirty="0"/>
              <a:t>Von Wolff M, </a:t>
            </a:r>
            <a:r>
              <a:rPr lang="de-DE" sz="1600" dirty="0" err="1"/>
              <a:t>Germeyer</a:t>
            </a:r>
            <a:r>
              <a:rPr lang="de-DE" sz="1600" dirty="0"/>
              <a:t> A, </a:t>
            </a:r>
            <a:r>
              <a:rPr lang="de-DE" sz="1600" dirty="0" err="1"/>
              <a:t>Liebenthron</a:t>
            </a:r>
            <a:r>
              <a:rPr lang="de-DE" sz="1600" dirty="0"/>
              <a:t> J, Korell M, </a:t>
            </a:r>
            <a:r>
              <a:rPr lang="de-DE" sz="1600" dirty="0" err="1"/>
              <a:t>Nawroth</a:t>
            </a:r>
            <a:r>
              <a:rPr lang="de-DE" sz="1600" dirty="0"/>
              <a:t> F. </a:t>
            </a:r>
            <a:r>
              <a:rPr lang="de-DE" sz="1600" dirty="0" err="1"/>
              <a:t>Practical</a:t>
            </a:r>
            <a:r>
              <a:rPr lang="de-DE" sz="1600" dirty="0"/>
              <a:t> </a:t>
            </a:r>
            <a:r>
              <a:rPr lang="de-DE" sz="1600" dirty="0" err="1"/>
              <a:t>recommendations</a:t>
            </a:r>
            <a:r>
              <a:rPr lang="de-DE" sz="1600" dirty="0"/>
              <a:t> </a:t>
            </a:r>
            <a:r>
              <a:rPr lang="de-DE" sz="1600" dirty="0" err="1"/>
              <a:t>for</a:t>
            </a:r>
            <a:r>
              <a:rPr lang="de-DE" sz="1600" dirty="0"/>
              <a:t> </a:t>
            </a:r>
            <a:r>
              <a:rPr lang="de-DE" sz="1600" dirty="0" err="1"/>
              <a:t>fertilit</a:t>
            </a:r>
            <a:r>
              <a:rPr lang="de-DE" sz="1600" dirty="0"/>
              <a:t> </a:t>
            </a:r>
            <a:r>
              <a:rPr lang="de-DE" sz="1600" dirty="0" err="1"/>
              <a:t>preservation</a:t>
            </a:r>
            <a:r>
              <a:rPr lang="de-DE" sz="1600" dirty="0"/>
              <a:t> in </a:t>
            </a:r>
            <a:r>
              <a:rPr lang="de-DE" sz="1600" dirty="0" err="1"/>
              <a:t>women</a:t>
            </a:r>
            <a:r>
              <a:rPr lang="de-DE" sz="1600" dirty="0"/>
              <a:t> </a:t>
            </a:r>
            <a:r>
              <a:rPr lang="de-DE" sz="1600" dirty="0" err="1"/>
              <a:t>by</a:t>
            </a:r>
            <a:r>
              <a:rPr lang="de-DE" sz="1600" dirty="0"/>
              <a:t> </a:t>
            </a:r>
            <a:r>
              <a:rPr lang="de-DE" sz="1600" dirty="0" err="1"/>
              <a:t>the</a:t>
            </a:r>
            <a:r>
              <a:rPr lang="de-DE" sz="1600" dirty="0"/>
              <a:t> </a:t>
            </a:r>
            <a:r>
              <a:rPr lang="de-DE" sz="1600" dirty="0" err="1"/>
              <a:t>FertiPROTEKT</a:t>
            </a:r>
            <a:r>
              <a:rPr lang="de-DE" sz="1600" dirty="0"/>
              <a:t> </a:t>
            </a:r>
            <a:r>
              <a:rPr lang="de-DE" sz="1600" dirty="0" err="1"/>
              <a:t>network</a:t>
            </a:r>
            <a:r>
              <a:rPr lang="de-DE" sz="1600" dirty="0"/>
              <a:t>. Part II: </a:t>
            </a:r>
            <a:r>
              <a:rPr lang="de-DE" sz="1600" dirty="0" err="1"/>
              <a:t>fertility</a:t>
            </a:r>
            <a:r>
              <a:rPr lang="de-DE" sz="1600" dirty="0"/>
              <a:t> </a:t>
            </a:r>
            <a:r>
              <a:rPr lang="de-DE" sz="1600" dirty="0" err="1"/>
              <a:t>preservation</a:t>
            </a:r>
            <a:r>
              <a:rPr lang="de-DE" sz="1600" dirty="0"/>
              <a:t> </a:t>
            </a:r>
            <a:r>
              <a:rPr lang="de-DE" sz="1600" dirty="0" err="1"/>
              <a:t>techniques</a:t>
            </a:r>
            <a:r>
              <a:rPr lang="de-DE" sz="1600" dirty="0"/>
              <a:t>. Archives </a:t>
            </a:r>
            <a:r>
              <a:rPr lang="de-DE" sz="1600" dirty="0" err="1"/>
              <a:t>of</a:t>
            </a:r>
            <a:r>
              <a:rPr lang="de-DE" sz="1600" dirty="0"/>
              <a:t> </a:t>
            </a:r>
            <a:r>
              <a:rPr lang="de-DE" sz="1600" dirty="0" err="1"/>
              <a:t>gynecology</a:t>
            </a:r>
            <a:r>
              <a:rPr lang="de-DE" sz="1600" dirty="0"/>
              <a:t> </a:t>
            </a:r>
            <a:r>
              <a:rPr lang="de-DE" sz="1600" dirty="0" err="1"/>
              <a:t>and</a:t>
            </a:r>
            <a:r>
              <a:rPr lang="de-DE" sz="1600" dirty="0"/>
              <a:t> </a:t>
            </a:r>
            <a:r>
              <a:rPr lang="de-DE" sz="1600" dirty="0" err="1"/>
              <a:t>obstetrics</a:t>
            </a:r>
            <a:r>
              <a:rPr lang="de-DE" sz="1600" dirty="0"/>
              <a:t> 2018; 297(1): 257–67</a:t>
            </a:r>
          </a:p>
          <a:p>
            <a:r>
              <a:rPr lang="de-DE" sz="1600" dirty="0" err="1"/>
              <a:t>Tschudin</a:t>
            </a:r>
            <a:r>
              <a:rPr lang="de-DE" sz="1600" dirty="0"/>
              <a:t> S, </a:t>
            </a:r>
            <a:r>
              <a:rPr lang="de-DE" sz="1600" dirty="0" err="1"/>
              <a:t>Bunting</a:t>
            </a:r>
            <a:r>
              <a:rPr lang="de-DE" sz="1600" dirty="0"/>
              <a:t> L, Abraham J, </a:t>
            </a:r>
            <a:r>
              <a:rPr lang="de-DE" sz="1600" dirty="0" err="1"/>
              <a:t>Gallop</a:t>
            </a:r>
            <a:r>
              <a:rPr lang="de-DE" sz="1600" dirty="0"/>
              <a:t>-Evans E, </a:t>
            </a:r>
            <a:r>
              <a:rPr lang="de-DE" sz="1600" dirty="0" err="1"/>
              <a:t>Fiander</a:t>
            </a:r>
            <a:r>
              <a:rPr lang="de-DE" sz="1600" dirty="0"/>
              <a:t> A, </a:t>
            </a:r>
            <a:r>
              <a:rPr lang="de-DE" sz="1600" dirty="0" err="1"/>
              <a:t>Boivin</a:t>
            </a:r>
            <a:r>
              <a:rPr lang="de-DE" sz="1600" dirty="0"/>
              <a:t> J. </a:t>
            </a:r>
            <a:r>
              <a:rPr lang="de-DE" sz="1600" dirty="0" err="1"/>
              <a:t>Correlates</a:t>
            </a:r>
            <a:r>
              <a:rPr lang="de-DE" sz="1600" dirty="0"/>
              <a:t> </a:t>
            </a:r>
            <a:r>
              <a:rPr lang="de-DE" sz="1600" dirty="0" err="1"/>
              <a:t>of</a:t>
            </a:r>
            <a:r>
              <a:rPr lang="de-DE" sz="1600" dirty="0"/>
              <a:t> </a:t>
            </a:r>
            <a:r>
              <a:rPr lang="de-DE" sz="1600" dirty="0" err="1"/>
              <a:t>fertility</a:t>
            </a:r>
            <a:r>
              <a:rPr lang="de-DE" sz="1600" dirty="0"/>
              <a:t> </a:t>
            </a:r>
            <a:r>
              <a:rPr lang="de-DE" sz="1600" dirty="0" err="1"/>
              <a:t>issues</a:t>
            </a:r>
            <a:r>
              <a:rPr lang="de-DE" sz="1600" dirty="0"/>
              <a:t> in an </a:t>
            </a:r>
            <a:r>
              <a:rPr lang="de-DE" sz="1600" dirty="0" err="1"/>
              <a:t>internet</a:t>
            </a:r>
            <a:r>
              <a:rPr lang="de-DE" sz="1600" dirty="0"/>
              <a:t> </a:t>
            </a:r>
            <a:r>
              <a:rPr lang="de-DE" sz="1600" dirty="0" err="1"/>
              <a:t>survey</a:t>
            </a:r>
            <a:r>
              <a:rPr lang="de-DE" sz="1600" dirty="0"/>
              <a:t> </a:t>
            </a:r>
            <a:r>
              <a:rPr lang="de-DE" sz="1600" dirty="0" err="1"/>
              <a:t>of</a:t>
            </a:r>
            <a:r>
              <a:rPr lang="de-DE" sz="1600" dirty="0"/>
              <a:t> </a:t>
            </a:r>
            <a:r>
              <a:rPr lang="de-DE" sz="1600" dirty="0" err="1"/>
              <a:t>cancer</a:t>
            </a:r>
            <a:r>
              <a:rPr lang="de-DE" sz="1600" dirty="0"/>
              <a:t> </a:t>
            </a:r>
            <a:r>
              <a:rPr lang="de-DE" sz="1600" dirty="0" err="1"/>
              <a:t>survivors</a:t>
            </a:r>
            <a:r>
              <a:rPr lang="de-DE" sz="1600" dirty="0"/>
              <a:t>. J </a:t>
            </a:r>
            <a:r>
              <a:rPr lang="de-DE" sz="1600" dirty="0" err="1"/>
              <a:t>Psychosom</a:t>
            </a:r>
            <a:r>
              <a:rPr lang="de-DE" sz="1600" dirty="0"/>
              <a:t> </a:t>
            </a:r>
            <a:r>
              <a:rPr lang="de-DE" sz="1600" dirty="0" err="1"/>
              <a:t>Obstet</a:t>
            </a:r>
            <a:r>
              <a:rPr lang="de-DE" sz="1600" dirty="0"/>
              <a:t> </a:t>
            </a:r>
            <a:r>
              <a:rPr lang="de-DE" sz="1600" dirty="0" err="1"/>
              <a:t>Gynaecol</a:t>
            </a:r>
            <a:r>
              <a:rPr lang="de-DE" sz="1600" dirty="0"/>
              <a:t> 2010; 31(3): 150–7</a:t>
            </a:r>
          </a:p>
          <a:p>
            <a:r>
              <a:rPr lang="de-DE" sz="1600" dirty="0" err="1"/>
              <a:t>Letourneau</a:t>
            </a:r>
            <a:r>
              <a:rPr lang="de-DE" sz="1600" dirty="0"/>
              <a:t> JM, </a:t>
            </a:r>
            <a:r>
              <a:rPr lang="de-DE" sz="1600" dirty="0" err="1"/>
              <a:t>Ebbel</a:t>
            </a:r>
            <a:r>
              <a:rPr lang="de-DE" sz="1600" dirty="0"/>
              <a:t> EE, Katz PP, </a:t>
            </a:r>
            <a:r>
              <a:rPr lang="de-DE" sz="1600" dirty="0" err="1"/>
              <a:t>KatzA,AiWZ</a:t>
            </a:r>
            <a:r>
              <a:rPr lang="de-DE" sz="1600" dirty="0"/>
              <a:t>, </a:t>
            </a:r>
            <a:r>
              <a:rPr lang="de-DE" sz="1600" dirty="0" err="1"/>
              <a:t>ChienAJ</a:t>
            </a:r>
            <a:r>
              <a:rPr lang="de-DE" sz="1600" dirty="0"/>
              <a:t>, et al. </a:t>
            </a:r>
            <a:r>
              <a:rPr lang="de-DE" sz="1600" dirty="0" err="1"/>
              <a:t>Pretreatment</a:t>
            </a:r>
            <a:r>
              <a:rPr lang="de-DE" sz="1600" dirty="0"/>
              <a:t> </a:t>
            </a:r>
            <a:r>
              <a:rPr lang="de-DE" sz="1600" dirty="0" err="1"/>
              <a:t>fertility</a:t>
            </a:r>
            <a:r>
              <a:rPr lang="de-DE" sz="1600" dirty="0"/>
              <a:t> </a:t>
            </a:r>
            <a:r>
              <a:rPr lang="de-DE" sz="1600" dirty="0" err="1"/>
              <a:t>counseling</a:t>
            </a:r>
            <a:r>
              <a:rPr lang="de-DE" sz="1600" dirty="0"/>
              <a:t> </a:t>
            </a:r>
            <a:r>
              <a:rPr lang="de-DE" sz="1600" dirty="0" err="1"/>
              <a:t>and</a:t>
            </a:r>
            <a:r>
              <a:rPr lang="de-DE" sz="1600" dirty="0"/>
              <a:t> </a:t>
            </a:r>
            <a:r>
              <a:rPr lang="de-DE" sz="1600" dirty="0" err="1"/>
              <a:t>fertility</a:t>
            </a:r>
            <a:r>
              <a:rPr lang="de-DE" sz="1600" dirty="0"/>
              <a:t> </a:t>
            </a:r>
            <a:r>
              <a:rPr lang="de-DE" sz="1600" dirty="0" err="1"/>
              <a:t>preservation</a:t>
            </a:r>
            <a:r>
              <a:rPr lang="de-DE" sz="1600" dirty="0"/>
              <a:t> </a:t>
            </a:r>
            <a:r>
              <a:rPr lang="de-DE" sz="1600" dirty="0" err="1"/>
              <a:t>improve</a:t>
            </a:r>
            <a:r>
              <a:rPr lang="de-DE" sz="1600" dirty="0"/>
              <a:t> </a:t>
            </a:r>
            <a:r>
              <a:rPr lang="de-DE" sz="1600" dirty="0" err="1"/>
              <a:t>quality</a:t>
            </a:r>
            <a:r>
              <a:rPr lang="de-DE" sz="1600" dirty="0"/>
              <a:t> </a:t>
            </a:r>
            <a:r>
              <a:rPr lang="de-DE" sz="1600" dirty="0" err="1"/>
              <a:t>of</a:t>
            </a:r>
            <a:r>
              <a:rPr lang="de-DE" sz="1600" dirty="0"/>
              <a:t> </a:t>
            </a:r>
            <a:r>
              <a:rPr lang="de-DE" sz="1600" dirty="0" err="1"/>
              <a:t>life</a:t>
            </a:r>
            <a:r>
              <a:rPr lang="de-DE" sz="1600" dirty="0"/>
              <a:t> in </a:t>
            </a:r>
            <a:r>
              <a:rPr lang="de-DE" sz="1600" dirty="0" err="1"/>
              <a:t>reproductive</a:t>
            </a:r>
            <a:r>
              <a:rPr lang="de-DE" sz="1600" dirty="0"/>
              <a:t> </a:t>
            </a:r>
            <a:r>
              <a:rPr lang="de-DE" sz="1600" dirty="0" err="1"/>
              <a:t>age</a:t>
            </a:r>
            <a:r>
              <a:rPr lang="de-DE" sz="1600" dirty="0"/>
              <a:t> </a:t>
            </a:r>
            <a:r>
              <a:rPr lang="de-DE" sz="1600" dirty="0" err="1"/>
              <a:t>women</a:t>
            </a:r>
            <a:r>
              <a:rPr lang="de-DE" sz="1600" dirty="0"/>
              <a:t> </a:t>
            </a:r>
            <a:r>
              <a:rPr lang="de-DE" sz="1600" dirty="0" err="1"/>
              <a:t>with</a:t>
            </a:r>
            <a:r>
              <a:rPr lang="de-DE" sz="1600" dirty="0"/>
              <a:t> </a:t>
            </a:r>
            <a:r>
              <a:rPr lang="de-DE" sz="1600" dirty="0" err="1"/>
              <a:t>cancer</a:t>
            </a:r>
            <a:r>
              <a:rPr lang="de-DE" sz="1600" dirty="0"/>
              <a:t>. Cancer. 2012; 118(6):1710–7</a:t>
            </a:r>
          </a:p>
          <a:p>
            <a:r>
              <a:rPr lang="de-DE" sz="1600" dirty="0" err="1"/>
              <a:t>Geue</a:t>
            </a:r>
            <a:r>
              <a:rPr lang="de-DE" sz="1600" dirty="0"/>
              <a:t> K, </a:t>
            </a:r>
            <a:r>
              <a:rPr lang="de-DE" sz="1600" dirty="0" err="1"/>
              <a:t>RichterD</a:t>
            </a:r>
            <a:r>
              <a:rPr lang="de-DE" sz="1600" dirty="0"/>
              <a:t>, Schmidt R, Sender A, </a:t>
            </a:r>
            <a:r>
              <a:rPr lang="de-DE" sz="1600" dirty="0" err="1"/>
              <a:t>Siedentopf</a:t>
            </a:r>
            <a:r>
              <a:rPr lang="de-DE" sz="1600" dirty="0"/>
              <a:t> F, </a:t>
            </a:r>
            <a:r>
              <a:rPr lang="de-DE" sz="1600" dirty="0" err="1"/>
              <a:t>Brahler</a:t>
            </a:r>
            <a:r>
              <a:rPr lang="de-DE" sz="1600" dirty="0"/>
              <a:t> E, et al. The </a:t>
            </a:r>
            <a:r>
              <a:rPr lang="de-DE" sz="1600" dirty="0" err="1"/>
              <a:t>desire</a:t>
            </a:r>
            <a:r>
              <a:rPr lang="de-DE" sz="1600" dirty="0"/>
              <a:t> </a:t>
            </a:r>
            <a:r>
              <a:rPr lang="de-DE" sz="1600" dirty="0" err="1"/>
              <a:t>for</a:t>
            </a:r>
            <a:r>
              <a:rPr lang="de-DE" sz="1600" dirty="0"/>
              <a:t> </a:t>
            </a:r>
            <a:r>
              <a:rPr lang="de-DE" sz="1600" dirty="0" err="1"/>
              <a:t>children</a:t>
            </a:r>
            <a:r>
              <a:rPr lang="de-DE" sz="1600" dirty="0"/>
              <a:t> </a:t>
            </a:r>
            <a:r>
              <a:rPr lang="de-DE" sz="1600" dirty="0" err="1"/>
              <a:t>and</a:t>
            </a:r>
            <a:r>
              <a:rPr lang="de-DE" sz="1600" dirty="0"/>
              <a:t> </a:t>
            </a:r>
            <a:r>
              <a:rPr lang="de-DE" sz="1600" dirty="0" err="1"/>
              <a:t>fertility</a:t>
            </a:r>
            <a:r>
              <a:rPr lang="de-DE" sz="1600" dirty="0"/>
              <a:t> </a:t>
            </a:r>
            <a:r>
              <a:rPr lang="de-DE" sz="1600" dirty="0" err="1"/>
              <a:t>issues</a:t>
            </a:r>
            <a:r>
              <a:rPr lang="de-DE" sz="1600" dirty="0"/>
              <a:t> </a:t>
            </a:r>
            <a:r>
              <a:rPr lang="de-DE" sz="1600" dirty="0" err="1"/>
              <a:t>among</a:t>
            </a:r>
            <a:r>
              <a:rPr lang="de-DE" sz="1600" dirty="0"/>
              <a:t> </a:t>
            </a:r>
            <a:r>
              <a:rPr lang="de-DE" sz="1600" dirty="0" err="1"/>
              <a:t>young</a:t>
            </a:r>
            <a:r>
              <a:rPr lang="de-DE" sz="1600" dirty="0"/>
              <a:t> German </a:t>
            </a:r>
            <a:r>
              <a:rPr lang="de-DE" sz="1600" dirty="0" err="1"/>
              <a:t>cancer</a:t>
            </a:r>
            <a:r>
              <a:rPr lang="de-DE" sz="1600" dirty="0"/>
              <a:t> </a:t>
            </a:r>
            <a:r>
              <a:rPr lang="de-DE" sz="1600" dirty="0" err="1"/>
              <a:t>survivors</a:t>
            </a:r>
            <a:r>
              <a:rPr lang="de-DE" sz="1600" dirty="0"/>
              <a:t>. J </a:t>
            </a:r>
            <a:r>
              <a:rPr lang="de-DE" sz="1600" dirty="0" err="1"/>
              <a:t>Adolesc</a:t>
            </a:r>
            <a:r>
              <a:rPr lang="de-DE" sz="1600" dirty="0"/>
              <a:t> </a:t>
            </a:r>
            <a:r>
              <a:rPr lang="de-DE" sz="1600" dirty="0" err="1"/>
              <a:t>Health</a:t>
            </a:r>
            <a:r>
              <a:rPr lang="de-DE" sz="1600" dirty="0"/>
              <a:t> 2014; 54(5): 527–35</a:t>
            </a:r>
          </a:p>
          <a:p>
            <a:endParaRPr lang="de-DE" sz="1600" dirty="0"/>
          </a:p>
          <a:p>
            <a:endParaRPr lang="de-DE" sz="1600" dirty="0"/>
          </a:p>
          <a:p>
            <a:endParaRPr lang="it" dirty="0"/>
          </a:p>
          <a:p>
            <a:pPr marL="0" indent="0">
              <a:buNone/>
            </a:pPr>
            <a:endParaRPr lang="en" sz="1600" dirty="0"/>
          </a:p>
          <a:p>
            <a:endParaRPr lang="de-DE" dirty="0"/>
          </a:p>
        </p:txBody>
      </p:sp>
    </p:spTree>
    <p:extLst>
      <p:ext uri="{BB962C8B-B14F-4D97-AF65-F5344CB8AC3E}">
        <p14:creationId xmlns:p14="http://schemas.microsoft.com/office/powerpoint/2010/main" xmlns="" val="39857154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Literatur</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699542"/>
            <a:ext cx="8229600" cy="3027784"/>
          </a:xfrm>
        </p:spPr>
        <p:txBody>
          <a:bodyPr/>
          <a:lstStyle/>
          <a:p>
            <a:r>
              <a:rPr lang="de-DE" sz="1600" dirty="0"/>
              <a:t>Quinn GP, </a:t>
            </a:r>
            <a:r>
              <a:rPr lang="de-DE" sz="1600" dirty="0" err="1"/>
              <a:t>Vadaparampil</a:t>
            </a:r>
            <a:r>
              <a:rPr lang="de-DE" sz="1600" dirty="0"/>
              <a:t> ST, Lee JH, Jacobsen PB, Bepler G, Lancaster J, et al. </a:t>
            </a:r>
            <a:r>
              <a:rPr lang="de-DE" sz="1600" dirty="0" err="1"/>
              <a:t>Physician</a:t>
            </a:r>
            <a:r>
              <a:rPr lang="de-DE" sz="1600" dirty="0"/>
              <a:t> </a:t>
            </a:r>
            <a:r>
              <a:rPr lang="de-DE" sz="1600" dirty="0" err="1"/>
              <a:t>referral</a:t>
            </a:r>
            <a:r>
              <a:rPr lang="de-DE" sz="1600" dirty="0"/>
              <a:t> </a:t>
            </a:r>
            <a:r>
              <a:rPr lang="de-DE" sz="1600" dirty="0" err="1"/>
              <a:t>for</a:t>
            </a:r>
            <a:r>
              <a:rPr lang="de-DE" sz="1600" dirty="0"/>
              <a:t> </a:t>
            </a:r>
            <a:r>
              <a:rPr lang="de-DE" sz="1600" dirty="0" err="1"/>
              <a:t>fertility</a:t>
            </a:r>
            <a:r>
              <a:rPr lang="de-DE" sz="1600" dirty="0"/>
              <a:t> </a:t>
            </a:r>
            <a:r>
              <a:rPr lang="de-DE" sz="1600" dirty="0" err="1"/>
              <a:t>preservation</a:t>
            </a:r>
            <a:r>
              <a:rPr lang="de-DE" sz="1600" dirty="0"/>
              <a:t> in </a:t>
            </a:r>
            <a:r>
              <a:rPr lang="de-DE" sz="1600" dirty="0" err="1"/>
              <a:t>oncology</a:t>
            </a:r>
            <a:r>
              <a:rPr lang="de-DE" sz="1600" dirty="0"/>
              <a:t> </a:t>
            </a:r>
            <a:r>
              <a:rPr lang="de-DE" sz="1600" dirty="0" err="1"/>
              <a:t>patients</a:t>
            </a:r>
            <a:r>
              <a:rPr lang="de-DE" sz="1600" dirty="0"/>
              <a:t>: a national </a:t>
            </a:r>
            <a:r>
              <a:rPr lang="de-DE" sz="1600" dirty="0" err="1"/>
              <a:t>study</a:t>
            </a:r>
            <a:r>
              <a:rPr lang="de-DE" sz="1600" dirty="0"/>
              <a:t> </a:t>
            </a:r>
            <a:r>
              <a:rPr lang="de-DE" sz="1600" dirty="0" err="1"/>
              <a:t>of</a:t>
            </a:r>
            <a:r>
              <a:rPr lang="de-DE" sz="1600" dirty="0"/>
              <a:t> </a:t>
            </a:r>
            <a:r>
              <a:rPr lang="de-DE" sz="1600" dirty="0" err="1"/>
              <a:t>practice</a:t>
            </a:r>
            <a:r>
              <a:rPr lang="de-DE" sz="1600" dirty="0"/>
              <a:t> </a:t>
            </a:r>
            <a:r>
              <a:rPr lang="de-DE" sz="1600" dirty="0" err="1"/>
              <a:t>behaviors</a:t>
            </a:r>
            <a:r>
              <a:rPr lang="de-DE" sz="1600" dirty="0"/>
              <a:t>. Journal </a:t>
            </a:r>
            <a:r>
              <a:rPr lang="de-DE" sz="1600" dirty="0" err="1"/>
              <a:t>of</a:t>
            </a:r>
            <a:r>
              <a:rPr lang="de-DE" sz="1600" dirty="0"/>
              <a:t> </a:t>
            </a:r>
            <a:r>
              <a:rPr lang="de-DE" sz="1600" dirty="0" err="1"/>
              <a:t>clinical</a:t>
            </a:r>
            <a:r>
              <a:rPr lang="de-DE" sz="1600" dirty="0"/>
              <a:t> </a:t>
            </a:r>
            <a:r>
              <a:rPr lang="de-DE" sz="1600" dirty="0" err="1"/>
              <a:t>oncology</a:t>
            </a:r>
            <a:r>
              <a:rPr lang="de-DE" sz="1600" dirty="0"/>
              <a:t> : </a:t>
            </a:r>
            <a:r>
              <a:rPr lang="de-DE" sz="1600" dirty="0" err="1"/>
              <a:t>official</a:t>
            </a:r>
            <a:r>
              <a:rPr lang="de-DE" sz="1600" dirty="0"/>
              <a:t> </a:t>
            </a:r>
            <a:r>
              <a:rPr lang="de-DE" sz="1600" dirty="0" err="1"/>
              <a:t>journal</a:t>
            </a:r>
            <a:r>
              <a:rPr lang="de-DE" sz="1600" dirty="0"/>
              <a:t> </a:t>
            </a:r>
            <a:r>
              <a:rPr lang="de-DE" sz="1600" dirty="0" err="1"/>
              <a:t>of</a:t>
            </a:r>
            <a:r>
              <a:rPr lang="de-DE" sz="1600" dirty="0"/>
              <a:t> </a:t>
            </a:r>
            <a:r>
              <a:rPr lang="de-DE" sz="1600" dirty="0" err="1"/>
              <a:t>the</a:t>
            </a:r>
            <a:r>
              <a:rPr lang="de-DE" sz="1600" dirty="0"/>
              <a:t> American Society </a:t>
            </a:r>
            <a:r>
              <a:rPr lang="de-DE" sz="1600" dirty="0" err="1"/>
              <a:t>of</a:t>
            </a:r>
            <a:r>
              <a:rPr lang="de-DE" sz="1600" dirty="0"/>
              <a:t> Clinical </a:t>
            </a:r>
            <a:r>
              <a:rPr lang="de-DE" sz="1600" dirty="0" err="1"/>
              <a:t>Oncology</a:t>
            </a:r>
            <a:r>
              <a:rPr lang="de-DE" sz="1600" dirty="0"/>
              <a:t>. 2009;27(35):5952-7. </a:t>
            </a:r>
          </a:p>
          <a:p>
            <a:r>
              <a:rPr lang="en-US" sz="1600" dirty="0"/>
              <a:t>Quinn GP, </a:t>
            </a:r>
            <a:r>
              <a:rPr lang="en-US" sz="1600" dirty="0" err="1"/>
              <a:t>Vadaparampil</a:t>
            </a:r>
            <a:r>
              <a:rPr lang="en-US" sz="1600" dirty="0"/>
              <a:t> ST, Jacobsen PB, Knapp C, Keefe DL, Bell GE, et al. Frozen hope: fertility preservation for women with cancer. J Midwifery </a:t>
            </a:r>
            <a:r>
              <a:rPr lang="en-US" sz="1600" dirty="0" err="1"/>
              <a:t>Womens</a:t>
            </a:r>
            <a:r>
              <a:rPr lang="en-US" sz="1600" dirty="0"/>
              <a:t> Health. 2010;55(2):175-80.</a:t>
            </a:r>
            <a:endParaRPr lang="de-DE" sz="1600" dirty="0"/>
          </a:p>
          <a:p>
            <a:r>
              <a:rPr lang="en-US" sz="1600" dirty="0"/>
              <a:t>Lawson AK, </a:t>
            </a:r>
            <a:r>
              <a:rPr lang="en-US" sz="1600" dirty="0" err="1"/>
              <a:t>Klock</a:t>
            </a:r>
            <a:r>
              <a:rPr lang="en-US" sz="1600" dirty="0"/>
              <a:t> SC, </a:t>
            </a:r>
            <a:r>
              <a:rPr lang="en-US" sz="1600" dirty="0" err="1"/>
              <a:t>Pavone</a:t>
            </a:r>
            <a:r>
              <a:rPr lang="en-US" sz="1600" dirty="0"/>
              <a:t> ME, </a:t>
            </a:r>
            <a:r>
              <a:rPr lang="en-US" sz="1600" dirty="0" err="1"/>
              <a:t>Hirshfeld-Cytron</a:t>
            </a:r>
            <a:r>
              <a:rPr lang="en-US" sz="1600" dirty="0"/>
              <a:t> J, Smith KN, </a:t>
            </a:r>
            <a:r>
              <a:rPr lang="en-US" sz="1600" dirty="0" err="1"/>
              <a:t>Kazer</a:t>
            </a:r>
            <a:r>
              <a:rPr lang="en-US" sz="1600" dirty="0"/>
              <a:t> RR. Prospective study of depression and anxiety in female fertility preservation and infertility patients. Fertility and sterility. 2014;102(5):1377-84.</a:t>
            </a:r>
            <a:endParaRPr lang="de-DE" sz="1600" dirty="0"/>
          </a:p>
          <a:p>
            <a:r>
              <a:rPr lang="en-US" sz="1600" dirty="0" err="1"/>
              <a:t>Peate</a:t>
            </a:r>
            <a:r>
              <a:rPr lang="en-US" sz="1600" dirty="0"/>
              <a:t> M, </a:t>
            </a:r>
            <a:r>
              <a:rPr lang="en-US" sz="1600" dirty="0" err="1"/>
              <a:t>Meiser</a:t>
            </a:r>
            <a:r>
              <a:rPr lang="en-US" sz="1600" dirty="0"/>
              <a:t> B, Friedlander M, Zorbas H, </a:t>
            </a:r>
            <a:r>
              <a:rPr lang="en-US" sz="1600" dirty="0" err="1"/>
              <a:t>Rovelli</a:t>
            </a:r>
            <a:r>
              <a:rPr lang="en-US" sz="1600" dirty="0"/>
              <a:t> S, Sansom-Daly U, et al. It's now or never: fertility-related knowledge, decision-making preferences, and treatment intentions in young women with breast cancer--an Australian fertility decision aid collaborative group study. Journal of clinical oncology : official journal of the American Society of Clinical Oncology. 2011;29(13):1670-7.</a:t>
            </a:r>
            <a:endParaRPr lang="de-DE" sz="1600" dirty="0"/>
          </a:p>
          <a:p>
            <a:endParaRPr lang="de-DE" sz="1600" dirty="0"/>
          </a:p>
          <a:p>
            <a:endParaRPr lang="de-DE" sz="1600" dirty="0"/>
          </a:p>
          <a:p>
            <a:endParaRPr lang="it" dirty="0"/>
          </a:p>
          <a:p>
            <a:pPr marL="0" indent="0">
              <a:buNone/>
            </a:pPr>
            <a:endParaRPr lang="en" sz="1600" dirty="0"/>
          </a:p>
          <a:p>
            <a:endParaRPr lang="de-DE" dirty="0"/>
          </a:p>
        </p:txBody>
      </p:sp>
    </p:spTree>
    <p:extLst>
      <p:ext uri="{BB962C8B-B14F-4D97-AF65-F5344CB8AC3E}">
        <p14:creationId xmlns:p14="http://schemas.microsoft.com/office/powerpoint/2010/main" xmlns="" val="18644068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Erfassung der Lebensqualität </a:t>
            </a:r>
          </a:p>
        </p:txBody>
      </p:sp>
      <p:sp>
        <p:nvSpPr>
          <p:cNvPr id="3" name="Untertitel 2"/>
          <p:cNvSpPr>
            <a:spLocks noGrp="1"/>
          </p:cNvSpPr>
          <p:nvPr>
            <p:ph type="subTitle" idx="1"/>
          </p:nvPr>
        </p:nvSpPr>
        <p:spPr>
          <a:xfrm>
            <a:off x="395536" y="1347614"/>
            <a:ext cx="8280920" cy="2808312"/>
          </a:xfrm>
        </p:spPr>
        <p:txBody>
          <a:bodyPr/>
          <a:lstStyle/>
          <a:p>
            <a:r>
              <a:rPr lang="de-DE" sz="1400" dirty="0"/>
              <a:t>Zur Erfassung der Lebensqualität steht eine Vielzahl von Erhebungsinstrumenten zur</a:t>
            </a:r>
          </a:p>
          <a:p>
            <a:r>
              <a:rPr lang="de-DE" sz="1400" dirty="0"/>
              <a:t>Verfügung, die in der Regel nach den Prinzipien der klassischen Testtheorie</a:t>
            </a:r>
          </a:p>
          <a:p>
            <a:r>
              <a:rPr lang="de-DE" sz="1400" dirty="0"/>
              <a:t>entwickelt wurden (Rose 2003). In der Onkologie werden häufig der EORTC</a:t>
            </a:r>
          </a:p>
          <a:p>
            <a:r>
              <a:rPr lang="de-DE" sz="1400" dirty="0"/>
              <a:t>(European Organisation </a:t>
            </a:r>
            <a:r>
              <a:rPr lang="de-DE" sz="1400" dirty="0" err="1"/>
              <a:t>for</a:t>
            </a:r>
            <a:r>
              <a:rPr lang="de-DE" sz="1400" dirty="0"/>
              <a:t> Research </a:t>
            </a:r>
            <a:r>
              <a:rPr lang="de-DE" sz="1400" dirty="0" err="1"/>
              <a:t>and</a:t>
            </a:r>
            <a:r>
              <a:rPr lang="de-DE" sz="1400" dirty="0"/>
              <a:t> Treatment </a:t>
            </a:r>
            <a:r>
              <a:rPr lang="de-DE" sz="1400" dirty="0" err="1"/>
              <a:t>of</a:t>
            </a:r>
            <a:r>
              <a:rPr lang="de-DE" sz="1400" dirty="0"/>
              <a:t> Cancer) QLQ-C30 (</a:t>
            </a:r>
            <a:r>
              <a:rPr lang="de-DE" sz="1400" dirty="0" err="1"/>
              <a:t>Aaronson</a:t>
            </a:r>
            <a:endParaRPr lang="de-DE" sz="1400" dirty="0"/>
          </a:p>
          <a:p>
            <a:r>
              <a:rPr lang="de-DE" sz="1400" dirty="0"/>
              <a:t>et al. 1993) als Selbstbeurteilungsinstrument, das aus einem Kernfragebogen</a:t>
            </a:r>
          </a:p>
          <a:p>
            <a:r>
              <a:rPr lang="de-DE" sz="1400" dirty="0"/>
              <a:t>besteht, der mit verschiedenen weiteren Modulen ergänzt werden kann.</a:t>
            </a:r>
          </a:p>
          <a:p>
            <a:r>
              <a:rPr lang="de-DE" sz="1400" dirty="0"/>
              <a:t>30 Items (10 Subskalen)  </a:t>
            </a:r>
          </a:p>
          <a:p>
            <a:endParaRPr lang="de-DE" sz="1400" dirty="0"/>
          </a:p>
          <a:p>
            <a:r>
              <a:rPr lang="de-DE" sz="1400" dirty="0"/>
              <a:t> </a:t>
            </a:r>
          </a:p>
        </p:txBody>
      </p:sp>
    </p:spTree>
    <p:extLst>
      <p:ext uri="{BB962C8B-B14F-4D97-AF65-F5344CB8AC3E}">
        <p14:creationId xmlns:p14="http://schemas.microsoft.com/office/powerpoint/2010/main" xmlns="" val="20615643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Literatur</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699542"/>
            <a:ext cx="8229600" cy="3027784"/>
          </a:xfrm>
        </p:spPr>
        <p:txBody>
          <a:bodyPr/>
          <a:lstStyle/>
          <a:p>
            <a:r>
              <a:rPr lang="de-DE" sz="1600" dirty="0"/>
              <a:t>Lawson AK, </a:t>
            </a:r>
            <a:r>
              <a:rPr lang="de-DE" sz="1600" dirty="0" err="1"/>
              <a:t>Klock</a:t>
            </a:r>
            <a:r>
              <a:rPr lang="de-DE" sz="1600" dirty="0"/>
              <a:t> SC, </a:t>
            </a:r>
            <a:r>
              <a:rPr lang="de-DE" sz="1600" dirty="0" err="1"/>
              <a:t>Pavone</a:t>
            </a:r>
            <a:r>
              <a:rPr lang="de-DE" sz="1600" dirty="0"/>
              <a:t> ME, </a:t>
            </a:r>
            <a:r>
              <a:rPr lang="de-DE" sz="1600" dirty="0" err="1"/>
              <a:t>Hirshfeld-Cytron</a:t>
            </a:r>
            <a:r>
              <a:rPr lang="de-DE" sz="1600" dirty="0"/>
              <a:t> J, Smith KN, </a:t>
            </a:r>
            <a:r>
              <a:rPr lang="de-DE" sz="1600" dirty="0" err="1"/>
              <a:t>Kazer</a:t>
            </a:r>
            <a:r>
              <a:rPr lang="de-DE" sz="1600" dirty="0"/>
              <a:t> RR. Psychological </a:t>
            </a:r>
            <a:r>
              <a:rPr lang="de-DE" sz="1600" dirty="0" err="1"/>
              <a:t>Counseling</a:t>
            </a:r>
            <a:r>
              <a:rPr lang="de-DE" sz="1600" dirty="0"/>
              <a:t> </a:t>
            </a:r>
            <a:r>
              <a:rPr lang="de-DE" sz="1600" dirty="0" err="1"/>
              <a:t>of</a:t>
            </a:r>
            <a:r>
              <a:rPr lang="de-DE" sz="1600" dirty="0"/>
              <a:t> </a:t>
            </a:r>
            <a:r>
              <a:rPr lang="de-DE" sz="1600" dirty="0" err="1"/>
              <a:t>Female</a:t>
            </a:r>
            <a:r>
              <a:rPr lang="de-DE" sz="1600" dirty="0"/>
              <a:t> </a:t>
            </a:r>
            <a:r>
              <a:rPr lang="de-DE" sz="1600" dirty="0" err="1"/>
              <a:t>Fertility</a:t>
            </a:r>
            <a:r>
              <a:rPr lang="de-DE" sz="1600" dirty="0"/>
              <a:t> </a:t>
            </a:r>
            <a:r>
              <a:rPr lang="de-DE" sz="1600" dirty="0" err="1"/>
              <a:t>Preservation</a:t>
            </a:r>
            <a:r>
              <a:rPr lang="de-DE" sz="1600" dirty="0"/>
              <a:t> </a:t>
            </a:r>
            <a:r>
              <a:rPr lang="de-DE" sz="1600" dirty="0" err="1"/>
              <a:t>Patients</a:t>
            </a:r>
            <a:r>
              <a:rPr lang="de-DE" sz="1600" dirty="0"/>
              <a:t>. J </a:t>
            </a:r>
            <a:r>
              <a:rPr lang="de-DE" sz="1600" dirty="0" err="1"/>
              <a:t>Psychosoc</a:t>
            </a:r>
            <a:r>
              <a:rPr lang="de-DE" sz="1600" dirty="0"/>
              <a:t> </a:t>
            </a:r>
            <a:r>
              <a:rPr lang="de-DE" sz="1600" dirty="0" err="1"/>
              <a:t>Oncol</a:t>
            </a:r>
            <a:r>
              <a:rPr lang="de-DE" sz="1600" dirty="0"/>
              <a:t>. 2015;33(4):333-53.</a:t>
            </a:r>
          </a:p>
          <a:p>
            <a:r>
              <a:rPr lang="de-DE" sz="1600" dirty="0"/>
              <a:t>Hill KA, Nadler T, Mandel R, </a:t>
            </a:r>
            <a:r>
              <a:rPr lang="de-DE" sz="1600" dirty="0" err="1"/>
              <a:t>Burlein</a:t>
            </a:r>
            <a:r>
              <a:rPr lang="de-DE" sz="1600" dirty="0"/>
              <a:t>-Hall S, </a:t>
            </a:r>
            <a:r>
              <a:rPr lang="de-DE" sz="1600" dirty="0" err="1"/>
              <a:t>Librach</a:t>
            </a:r>
            <a:r>
              <a:rPr lang="de-DE" sz="1600" dirty="0"/>
              <a:t> C, Glass K, et al. Experience </a:t>
            </a:r>
            <a:r>
              <a:rPr lang="de-DE" sz="1600" dirty="0" err="1"/>
              <a:t>of</a:t>
            </a:r>
            <a:r>
              <a:rPr lang="de-DE" sz="1600" dirty="0"/>
              <a:t> </a:t>
            </a:r>
            <a:r>
              <a:rPr lang="de-DE" sz="1600" dirty="0" err="1"/>
              <a:t>young</a:t>
            </a:r>
            <a:r>
              <a:rPr lang="de-DE" sz="1600" dirty="0"/>
              <a:t> </a:t>
            </a:r>
            <a:r>
              <a:rPr lang="de-DE" sz="1600" dirty="0" err="1"/>
              <a:t>women</a:t>
            </a:r>
            <a:r>
              <a:rPr lang="de-DE" sz="1600" dirty="0"/>
              <a:t> </a:t>
            </a:r>
            <a:r>
              <a:rPr lang="de-DE" sz="1600" dirty="0" err="1"/>
              <a:t>diagnosed</a:t>
            </a:r>
            <a:r>
              <a:rPr lang="de-DE" sz="1600" dirty="0"/>
              <a:t> </a:t>
            </a:r>
            <a:r>
              <a:rPr lang="de-DE" sz="1600" dirty="0" err="1"/>
              <a:t>with</a:t>
            </a:r>
            <a:r>
              <a:rPr lang="de-DE" sz="1600" dirty="0"/>
              <a:t> </a:t>
            </a:r>
            <a:r>
              <a:rPr lang="de-DE" sz="1600" dirty="0" err="1"/>
              <a:t>breast</a:t>
            </a:r>
            <a:r>
              <a:rPr lang="de-DE" sz="1600" dirty="0"/>
              <a:t> </a:t>
            </a:r>
            <a:r>
              <a:rPr lang="de-DE" sz="1600" dirty="0" err="1"/>
              <a:t>cancer</a:t>
            </a:r>
            <a:r>
              <a:rPr lang="de-DE" sz="1600" dirty="0"/>
              <a:t> </a:t>
            </a:r>
            <a:r>
              <a:rPr lang="de-DE" sz="1600" dirty="0" err="1"/>
              <a:t>who</a:t>
            </a:r>
            <a:r>
              <a:rPr lang="de-DE" sz="1600" dirty="0"/>
              <a:t> </a:t>
            </a:r>
            <a:r>
              <a:rPr lang="de-DE" sz="1600" dirty="0" err="1"/>
              <a:t>undergo</a:t>
            </a:r>
            <a:r>
              <a:rPr lang="de-DE" sz="1600" dirty="0"/>
              <a:t> </a:t>
            </a:r>
            <a:r>
              <a:rPr lang="de-DE" sz="1600" dirty="0" err="1"/>
              <a:t>fertility</a:t>
            </a:r>
            <a:r>
              <a:rPr lang="de-DE" sz="1600" dirty="0"/>
              <a:t> </a:t>
            </a:r>
            <a:r>
              <a:rPr lang="de-DE" sz="1600" dirty="0" err="1"/>
              <a:t>preservation</a:t>
            </a:r>
            <a:r>
              <a:rPr lang="de-DE" sz="1600" dirty="0"/>
              <a:t> </a:t>
            </a:r>
            <a:r>
              <a:rPr lang="de-DE" sz="1600" dirty="0" err="1"/>
              <a:t>consultation</a:t>
            </a:r>
            <a:r>
              <a:rPr lang="de-DE" sz="1600" dirty="0"/>
              <a:t>. </a:t>
            </a:r>
            <a:r>
              <a:rPr lang="de-DE" sz="1600" dirty="0" err="1"/>
              <a:t>Clin</a:t>
            </a:r>
            <a:r>
              <a:rPr lang="de-DE" sz="1600" dirty="0"/>
              <a:t> </a:t>
            </a:r>
            <a:r>
              <a:rPr lang="de-DE" sz="1600" dirty="0" err="1"/>
              <a:t>Breast</a:t>
            </a:r>
            <a:r>
              <a:rPr lang="de-DE" sz="1600" dirty="0"/>
              <a:t> Cancer. 2012;12(2):127-32.</a:t>
            </a:r>
          </a:p>
          <a:p>
            <a:r>
              <a:rPr lang="de-DE" sz="1600" dirty="0" err="1"/>
              <a:t>Brehaut</a:t>
            </a:r>
            <a:r>
              <a:rPr lang="de-DE" sz="1600" dirty="0"/>
              <a:t> JC, O'Connor AM, Wood TJ, Hack TF, </a:t>
            </a:r>
            <a:r>
              <a:rPr lang="de-DE" sz="1600" dirty="0" err="1"/>
              <a:t>Siminoff</a:t>
            </a:r>
            <a:r>
              <a:rPr lang="de-DE" sz="1600" dirty="0"/>
              <a:t> L, Gordon E, et al. Validation </a:t>
            </a:r>
            <a:r>
              <a:rPr lang="de-DE" sz="1600" dirty="0" err="1"/>
              <a:t>of</a:t>
            </a:r>
            <a:r>
              <a:rPr lang="de-DE" sz="1600" dirty="0"/>
              <a:t> a </a:t>
            </a:r>
            <a:r>
              <a:rPr lang="de-DE" sz="1600" dirty="0" err="1"/>
              <a:t>decision</a:t>
            </a:r>
            <a:r>
              <a:rPr lang="de-DE" sz="1600" dirty="0"/>
              <a:t> </a:t>
            </a:r>
            <a:r>
              <a:rPr lang="de-DE" sz="1600" dirty="0" err="1"/>
              <a:t>regret</a:t>
            </a:r>
            <a:r>
              <a:rPr lang="de-DE" sz="1600" dirty="0"/>
              <a:t> </a:t>
            </a:r>
            <a:r>
              <a:rPr lang="de-DE" sz="1600" dirty="0" err="1"/>
              <a:t>scale</a:t>
            </a:r>
            <a:r>
              <a:rPr lang="de-DE" sz="1600" dirty="0"/>
              <a:t>. </a:t>
            </a:r>
            <a:r>
              <a:rPr lang="de-DE" sz="1600" dirty="0" err="1"/>
              <a:t>Med</a:t>
            </a:r>
            <a:r>
              <a:rPr lang="de-DE" sz="1600" dirty="0"/>
              <a:t> </a:t>
            </a:r>
            <a:r>
              <a:rPr lang="de-DE" sz="1600" dirty="0" err="1"/>
              <a:t>Decis</a:t>
            </a:r>
            <a:r>
              <a:rPr lang="de-DE" sz="1600" dirty="0"/>
              <a:t> Making. 2003;23(4):281-92.</a:t>
            </a:r>
          </a:p>
          <a:p>
            <a:r>
              <a:rPr lang="de-DE" sz="1600" dirty="0"/>
              <a:t>Lee CN, </a:t>
            </a:r>
            <a:r>
              <a:rPr lang="de-DE" sz="1600" dirty="0" err="1"/>
              <a:t>Belkora</a:t>
            </a:r>
            <a:r>
              <a:rPr lang="de-DE" sz="1600" dirty="0"/>
              <a:t> J, Chang Y, Moy B, </a:t>
            </a:r>
            <a:r>
              <a:rPr lang="de-DE" sz="1600" dirty="0" err="1"/>
              <a:t>Partridge</a:t>
            </a:r>
            <a:r>
              <a:rPr lang="de-DE" sz="1600" dirty="0"/>
              <a:t> A, </a:t>
            </a:r>
            <a:r>
              <a:rPr lang="de-DE" sz="1600" dirty="0" err="1"/>
              <a:t>Sepucha</a:t>
            </a:r>
            <a:r>
              <a:rPr lang="de-DE" sz="1600" dirty="0"/>
              <a:t> K. Are </a:t>
            </a:r>
            <a:r>
              <a:rPr lang="de-DE" sz="1600" dirty="0" err="1"/>
              <a:t>patients</a:t>
            </a:r>
            <a:r>
              <a:rPr lang="de-DE" sz="1600" dirty="0"/>
              <a:t> </a:t>
            </a:r>
            <a:r>
              <a:rPr lang="de-DE" sz="1600" dirty="0" err="1"/>
              <a:t>making</a:t>
            </a:r>
            <a:r>
              <a:rPr lang="de-DE" sz="1600" dirty="0"/>
              <a:t> high-quality </a:t>
            </a:r>
            <a:r>
              <a:rPr lang="de-DE" sz="1600" dirty="0" err="1"/>
              <a:t>decisions</a:t>
            </a:r>
            <a:r>
              <a:rPr lang="de-DE" sz="1600" dirty="0"/>
              <a:t> </a:t>
            </a:r>
            <a:r>
              <a:rPr lang="de-DE" sz="1600" dirty="0" err="1"/>
              <a:t>about</a:t>
            </a:r>
            <a:r>
              <a:rPr lang="de-DE" sz="1600" dirty="0"/>
              <a:t> </a:t>
            </a:r>
            <a:r>
              <a:rPr lang="de-DE" sz="1600" dirty="0" err="1"/>
              <a:t>breast</a:t>
            </a:r>
            <a:r>
              <a:rPr lang="de-DE" sz="1600" dirty="0"/>
              <a:t> </a:t>
            </a:r>
            <a:r>
              <a:rPr lang="de-DE" sz="1600" dirty="0" err="1"/>
              <a:t>reconstruction</a:t>
            </a:r>
            <a:r>
              <a:rPr lang="de-DE" sz="1600" dirty="0"/>
              <a:t> after </a:t>
            </a:r>
            <a:r>
              <a:rPr lang="de-DE" sz="1600" dirty="0" err="1"/>
              <a:t>mastectomy</a:t>
            </a:r>
            <a:r>
              <a:rPr lang="de-DE" sz="1600" dirty="0"/>
              <a:t>? [</a:t>
            </a:r>
            <a:r>
              <a:rPr lang="de-DE" sz="1600" dirty="0" err="1"/>
              <a:t>outcomes</a:t>
            </a:r>
            <a:r>
              <a:rPr lang="de-DE" sz="1600" dirty="0"/>
              <a:t> </a:t>
            </a:r>
            <a:r>
              <a:rPr lang="de-DE" sz="1600" dirty="0" err="1"/>
              <a:t>article</a:t>
            </a:r>
            <a:r>
              <a:rPr lang="de-DE" sz="1600" dirty="0"/>
              <a:t>]. Plast </a:t>
            </a:r>
            <a:r>
              <a:rPr lang="de-DE" sz="1600" dirty="0" err="1"/>
              <a:t>Reconstr</a:t>
            </a:r>
            <a:r>
              <a:rPr lang="de-DE" sz="1600" dirty="0"/>
              <a:t> </a:t>
            </a:r>
            <a:r>
              <a:rPr lang="de-DE" sz="1600" dirty="0" err="1"/>
              <a:t>Surg</a:t>
            </a:r>
            <a:r>
              <a:rPr lang="de-DE" sz="1600" dirty="0"/>
              <a:t>. 2011;127(1):18-26.</a:t>
            </a:r>
          </a:p>
          <a:p>
            <a:r>
              <a:rPr lang="en" sz="1600" dirty="0"/>
              <a:t>Deshpande NA, Braun IM, Meyer FL. Impact of fertility preservation counseling and treatment on psychological outcomes among women with cancer: A systematic review. Cancer. 2015;121(22):3938-47.</a:t>
            </a:r>
          </a:p>
          <a:p>
            <a:r>
              <a:rPr lang="en-US" sz="1600" dirty="0"/>
              <a:t>Benedict C, Thom B, D NF, </a:t>
            </a:r>
            <a:r>
              <a:rPr lang="en-US" sz="1600" dirty="0" err="1"/>
              <a:t>Diotallevi</a:t>
            </a:r>
            <a:r>
              <a:rPr lang="en-US" sz="1600" dirty="0"/>
              <a:t> D, E MP, N JR, et al. Young adult female cancer survivors' unmet information needs and reproductive concerns contribute to decisional conflict regarding posttreatment fertility preservation. Cancer. 2016;122(13):2101-9.</a:t>
            </a:r>
            <a:endParaRPr lang="de-DE" sz="1600" dirty="0"/>
          </a:p>
          <a:p>
            <a:endParaRPr lang="en" sz="1600" dirty="0"/>
          </a:p>
          <a:p>
            <a:endParaRPr lang="de-DE" sz="1600" dirty="0"/>
          </a:p>
          <a:p>
            <a:endParaRPr lang="de-DE" sz="1600" dirty="0"/>
          </a:p>
          <a:p>
            <a:endParaRPr lang="de-DE" sz="1600" dirty="0"/>
          </a:p>
          <a:p>
            <a:endParaRPr lang="de-DE" sz="1600" dirty="0"/>
          </a:p>
          <a:p>
            <a:endParaRPr lang="it" dirty="0"/>
          </a:p>
          <a:p>
            <a:pPr marL="0" indent="0">
              <a:buNone/>
            </a:pPr>
            <a:endParaRPr lang="en" sz="1600" dirty="0"/>
          </a:p>
          <a:p>
            <a:endParaRPr lang="de-DE" dirty="0"/>
          </a:p>
        </p:txBody>
      </p:sp>
    </p:spTree>
    <p:extLst>
      <p:ext uri="{BB962C8B-B14F-4D97-AF65-F5344CB8AC3E}">
        <p14:creationId xmlns:p14="http://schemas.microsoft.com/office/powerpoint/2010/main" xmlns="" val="23903344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C4BD0EE-CDD7-B641-958D-3906B62C39E0}"/>
              </a:ext>
            </a:extLst>
          </p:cNvPr>
          <p:cNvSpPr>
            <a:spLocks noGrp="1"/>
          </p:cNvSpPr>
          <p:nvPr>
            <p:ph type="title"/>
          </p:nvPr>
        </p:nvSpPr>
        <p:spPr/>
        <p:txBody>
          <a:bodyPr/>
          <a:lstStyle/>
          <a:p>
            <a:r>
              <a:rPr lang="de-DE" dirty="0"/>
              <a:t>Literatur</a:t>
            </a:r>
          </a:p>
        </p:txBody>
      </p:sp>
      <p:sp>
        <p:nvSpPr>
          <p:cNvPr id="3" name="Inhaltsplatzhalter 2">
            <a:extLst>
              <a:ext uri="{FF2B5EF4-FFF2-40B4-BE49-F238E27FC236}">
                <a16:creationId xmlns:a16="http://schemas.microsoft.com/office/drawing/2014/main" xmlns="" id="{FBC7B5FB-7B76-B44D-9800-CDD12DDA6EBA}"/>
              </a:ext>
            </a:extLst>
          </p:cNvPr>
          <p:cNvSpPr>
            <a:spLocks noGrp="1"/>
          </p:cNvSpPr>
          <p:nvPr>
            <p:ph idx="1"/>
          </p:nvPr>
        </p:nvSpPr>
        <p:spPr>
          <a:xfrm>
            <a:off x="457200" y="699542"/>
            <a:ext cx="8229600" cy="3027784"/>
          </a:xfrm>
        </p:spPr>
        <p:txBody>
          <a:bodyPr/>
          <a:lstStyle/>
          <a:p>
            <a:r>
              <a:rPr lang="de-DE" sz="1600" dirty="0" err="1"/>
              <a:t>Letourneau</a:t>
            </a:r>
            <a:r>
              <a:rPr lang="de-DE" sz="1600" dirty="0"/>
              <a:t> JM, </a:t>
            </a:r>
            <a:r>
              <a:rPr lang="de-DE" sz="1600" dirty="0" err="1"/>
              <a:t>Sinha</a:t>
            </a:r>
            <a:r>
              <a:rPr lang="de-DE" sz="1600" dirty="0"/>
              <a:t> N, Wald K, Harris E, Quinn M, </a:t>
            </a:r>
            <a:r>
              <a:rPr lang="de-DE" sz="1600" dirty="0" err="1"/>
              <a:t>Imbar</a:t>
            </a:r>
            <a:r>
              <a:rPr lang="de-DE" sz="1600" dirty="0"/>
              <a:t> T, et al. Random </a:t>
            </a:r>
            <a:r>
              <a:rPr lang="de-DE" sz="1600" dirty="0" err="1"/>
              <a:t>start</a:t>
            </a:r>
            <a:r>
              <a:rPr lang="de-DE" sz="1600" dirty="0"/>
              <a:t> </a:t>
            </a:r>
            <a:r>
              <a:rPr lang="de-DE" sz="1600" dirty="0" err="1"/>
              <a:t>ovarian</a:t>
            </a:r>
            <a:r>
              <a:rPr lang="de-DE" sz="1600" dirty="0"/>
              <a:t> </a:t>
            </a:r>
            <a:r>
              <a:rPr lang="de-DE" sz="1600" dirty="0" err="1"/>
              <a:t>stimulation</a:t>
            </a:r>
            <a:r>
              <a:rPr lang="de-DE" sz="1600" dirty="0"/>
              <a:t> </a:t>
            </a:r>
            <a:r>
              <a:rPr lang="de-DE" sz="1600" dirty="0" err="1"/>
              <a:t>for</a:t>
            </a:r>
            <a:r>
              <a:rPr lang="de-DE" sz="1600" dirty="0"/>
              <a:t> </a:t>
            </a:r>
            <a:r>
              <a:rPr lang="de-DE" sz="1600" dirty="0" err="1"/>
              <a:t>fertility</a:t>
            </a:r>
            <a:r>
              <a:rPr lang="de-DE" sz="1600" dirty="0"/>
              <a:t> </a:t>
            </a:r>
            <a:r>
              <a:rPr lang="de-DE" sz="1600" dirty="0" err="1"/>
              <a:t>preservation</a:t>
            </a:r>
            <a:r>
              <a:rPr lang="de-DE" sz="1600" dirty="0"/>
              <a:t> </a:t>
            </a:r>
            <a:r>
              <a:rPr lang="de-DE" sz="1600" dirty="0" err="1"/>
              <a:t>appears</a:t>
            </a:r>
            <a:r>
              <a:rPr lang="de-DE" sz="1600" dirty="0"/>
              <a:t> </a:t>
            </a:r>
            <a:r>
              <a:rPr lang="de-DE" sz="1600" dirty="0" err="1"/>
              <a:t>unlikely</a:t>
            </a:r>
            <a:r>
              <a:rPr lang="de-DE" sz="1600" dirty="0"/>
              <a:t> </a:t>
            </a:r>
            <a:r>
              <a:rPr lang="de-DE" sz="1600" dirty="0" err="1"/>
              <a:t>to</a:t>
            </a:r>
            <a:r>
              <a:rPr lang="de-DE" sz="1600" dirty="0"/>
              <a:t> </a:t>
            </a:r>
            <a:r>
              <a:rPr lang="de-DE" sz="1600" dirty="0" err="1"/>
              <a:t>delay</a:t>
            </a:r>
            <a:r>
              <a:rPr lang="de-DE" sz="1600" dirty="0"/>
              <a:t> </a:t>
            </a:r>
            <a:r>
              <a:rPr lang="de-DE" sz="1600" dirty="0" err="1"/>
              <a:t>initiation</a:t>
            </a:r>
            <a:r>
              <a:rPr lang="de-DE" sz="1600" dirty="0"/>
              <a:t> </a:t>
            </a:r>
            <a:r>
              <a:rPr lang="de-DE" sz="1600" dirty="0" err="1"/>
              <a:t>of</a:t>
            </a:r>
            <a:r>
              <a:rPr lang="de-DE" sz="1600" dirty="0"/>
              <a:t> </a:t>
            </a:r>
            <a:r>
              <a:rPr lang="de-DE" sz="1600" dirty="0" err="1"/>
              <a:t>neoadjuvant</a:t>
            </a:r>
            <a:r>
              <a:rPr lang="de-DE" sz="1600" dirty="0"/>
              <a:t> </a:t>
            </a:r>
            <a:r>
              <a:rPr lang="de-DE" sz="1600" dirty="0" err="1"/>
              <a:t>chemotherapy</a:t>
            </a:r>
            <a:r>
              <a:rPr lang="de-DE" sz="1600" dirty="0"/>
              <a:t> </a:t>
            </a:r>
            <a:r>
              <a:rPr lang="de-DE" sz="1600" dirty="0" err="1"/>
              <a:t>for</a:t>
            </a:r>
            <a:r>
              <a:rPr lang="de-DE" sz="1600" dirty="0"/>
              <a:t> </a:t>
            </a:r>
            <a:r>
              <a:rPr lang="de-DE" sz="1600" dirty="0" err="1"/>
              <a:t>breast</a:t>
            </a:r>
            <a:r>
              <a:rPr lang="de-DE" sz="1600" dirty="0"/>
              <a:t> </a:t>
            </a:r>
            <a:r>
              <a:rPr lang="de-DE" sz="1600" dirty="0" err="1"/>
              <a:t>cancer</a:t>
            </a:r>
            <a:r>
              <a:rPr lang="de-DE" sz="1600" dirty="0"/>
              <a:t>. Human </a:t>
            </a:r>
            <a:r>
              <a:rPr lang="de-DE" sz="1600" dirty="0" err="1"/>
              <a:t>reproduction</a:t>
            </a:r>
            <a:r>
              <a:rPr lang="de-DE" sz="1600" dirty="0"/>
              <a:t>. 2017;32(10):2123-9.</a:t>
            </a:r>
          </a:p>
          <a:p>
            <a:r>
              <a:rPr lang="de-DE" sz="1600" dirty="0"/>
              <a:t>Melo C, Fonseca A, Moura-Ramos M, Almeida-Santos T, </a:t>
            </a:r>
            <a:r>
              <a:rPr lang="de-DE" sz="1600" dirty="0" err="1"/>
              <a:t>Canavarro</a:t>
            </a:r>
            <a:r>
              <a:rPr lang="de-DE" sz="1600" dirty="0"/>
              <a:t> MC. </a:t>
            </a:r>
            <a:r>
              <a:rPr lang="de-DE" sz="1600" dirty="0" err="1"/>
              <a:t>Female</a:t>
            </a:r>
            <a:r>
              <a:rPr lang="de-DE" sz="1600" dirty="0"/>
              <a:t> </a:t>
            </a:r>
            <a:r>
              <a:rPr lang="de-DE" sz="1600" dirty="0" err="1"/>
              <a:t>cancer</a:t>
            </a:r>
            <a:r>
              <a:rPr lang="de-DE" sz="1600" dirty="0"/>
              <a:t> </a:t>
            </a:r>
            <a:r>
              <a:rPr lang="de-DE" sz="1600" dirty="0" err="1"/>
              <a:t>patients</a:t>
            </a:r>
            <a:r>
              <a:rPr lang="de-DE" sz="1600" dirty="0"/>
              <a:t>' </a:t>
            </a:r>
            <a:r>
              <a:rPr lang="de-DE" sz="1600" dirty="0" err="1"/>
              <a:t>perceptions</a:t>
            </a:r>
            <a:r>
              <a:rPr lang="de-DE" sz="1600" dirty="0"/>
              <a:t> </a:t>
            </a:r>
            <a:r>
              <a:rPr lang="de-DE" sz="1600" dirty="0" err="1"/>
              <a:t>of</a:t>
            </a:r>
            <a:r>
              <a:rPr lang="de-DE" sz="1600" dirty="0"/>
              <a:t> </a:t>
            </a:r>
            <a:r>
              <a:rPr lang="de-DE" sz="1600" dirty="0" err="1"/>
              <a:t>the</a:t>
            </a:r>
            <a:r>
              <a:rPr lang="de-DE" sz="1600" dirty="0"/>
              <a:t> </a:t>
            </a:r>
            <a:r>
              <a:rPr lang="de-DE" sz="1600" dirty="0" err="1"/>
              <a:t>fertility</a:t>
            </a:r>
            <a:r>
              <a:rPr lang="de-DE" sz="1600" dirty="0"/>
              <a:t> </a:t>
            </a:r>
            <a:r>
              <a:rPr lang="de-DE" sz="1600" dirty="0" err="1"/>
              <a:t>preservation</a:t>
            </a:r>
            <a:r>
              <a:rPr lang="de-DE" sz="1600" dirty="0"/>
              <a:t> </a:t>
            </a:r>
            <a:r>
              <a:rPr lang="de-DE" sz="1600" dirty="0" err="1"/>
              <a:t>decision-making</a:t>
            </a:r>
            <a:r>
              <a:rPr lang="de-DE" sz="1600" dirty="0"/>
              <a:t> </a:t>
            </a:r>
            <a:r>
              <a:rPr lang="de-DE" sz="1600" dirty="0" err="1"/>
              <a:t>process</a:t>
            </a:r>
            <a:r>
              <a:rPr lang="de-DE" sz="1600" dirty="0"/>
              <a:t>: An </a:t>
            </a:r>
            <a:r>
              <a:rPr lang="de-DE" sz="1600" dirty="0" err="1"/>
              <a:t>exploratory</a:t>
            </a:r>
            <a:r>
              <a:rPr lang="de-DE" sz="1600" dirty="0"/>
              <a:t> </a:t>
            </a:r>
            <a:r>
              <a:rPr lang="de-DE" sz="1600" dirty="0" err="1"/>
              <a:t>prospective</a:t>
            </a:r>
            <a:r>
              <a:rPr lang="de-DE" sz="1600" dirty="0"/>
              <a:t> </a:t>
            </a:r>
            <a:r>
              <a:rPr lang="de-DE" sz="1600" dirty="0" err="1"/>
              <a:t>study</a:t>
            </a:r>
            <a:r>
              <a:rPr lang="de-DE" sz="1600" dirty="0"/>
              <a:t>. J </a:t>
            </a:r>
            <a:r>
              <a:rPr lang="de-DE" sz="1600" dirty="0" err="1"/>
              <a:t>Psychosoc</a:t>
            </a:r>
            <a:r>
              <a:rPr lang="de-DE" sz="1600" dirty="0"/>
              <a:t> </a:t>
            </a:r>
            <a:r>
              <a:rPr lang="de-DE" sz="1600" dirty="0" err="1"/>
              <a:t>Oncol</a:t>
            </a:r>
            <a:r>
              <a:rPr lang="de-DE" sz="1600" dirty="0"/>
              <a:t>. 2018:1-18.</a:t>
            </a:r>
          </a:p>
          <a:p>
            <a:r>
              <a:rPr lang="en-US" sz="1600" dirty="0" err="1"/>
              <a:t>Garvelink</a:t>
            </a:r>
            <a:r>
              <a:rPr lang="en-US" sz="1600" dirty="0"/>
              <a:t> MM, </a:t>
            </a:r>
            <a:r>
              <a:rPr lang="en-US" sz="1600" dirty="0" err="1"/>
              <a:t>ter</a:t>
            </a:r>
            <a:r>
              <a:rPr lang="en-US" sz="1600" dirty="0"/>
              <a:t> </a:t>
            </a:r>
            <a:r>
              <a:rPr lang="en-US" sz="1600" dirty="0" err="1"/>
              <a:t>Kuile</a:t>
            </a:r>
            <a:r>
              <a:rPr lang="en-US" sz="1600" dirty="0"/>
              <a:t> MM, Bakker RM, </a:t>
            </a:r>
            <a:r>
              <a:rPr lang="en-US" sz="1600" dirty="0" err="1"/>
              <a:t>Geense</a:t>
            </a:r>
            <a:r>
              <a:rPr lang="en-US" sz="1600" dirty="0"/>
              <a:t> WJ, </a:t>
            </a:r>
            <a:r>
              <a:rPr lang="en-US" sz="1600" dirty="0" err="1"/>
              <a:t>Jenninga</a:t>
            </a:r>
            <a:r>
              <a:rPr lang="en-US" sz="1600" dirty="0"/>
              <a:t> E, </a:t>
            </a:r>
            <a:r>
              <a:rPr lang="en-US" sz="1600" dirty="0" err="1"/>
              <a:t>Louwe</a:t>
            </a:r>
            <a:r>
              <a:rPr lang="en-US" sz="1600" dirty="0"/>
              <a:t> LA, et al. Women's experiences with information provision and deciding about fertility preservation in the Netherlands: 'satisfaction in general, but unmet needs'. Health Expect. 2015;18(5):956-68.</a:t>
            </a:r>
          </a:p>
          <a:p>
            <a:r>
              <a:rPr lang="en-US" sz="1600" dirty="0" err="1"/>
              <a:t>Stensheim</a:t>
            </a:r>
            <a:r>
              <a:rPr lang="en-US" sz="1600" dirty="0"/>
              <a:t>, H., et al., </a:t>
            </a:r>
            <a:r>
              <a:rPr lang="en-US" sz="1600" i="1" dirty="0"/>
              <a:t>Pregnancy after adolescent and adult cancer: a population-based matched cohort study.</a:t>
            </a:r>
            <a:r>
              <a:rPr lang="en-US" sz="1600" dirty="0"/>
              <a:t> </a:t>
            </a:r>
            <a:r>
              <a:rPr lang="en-US" sz="1600" dirty="0" err="1"/>
              <a:t>Int</a:t>
            </a:r>
            <a:r>
              <a:rPr lang="en-US" sz="1600" dirty="0"/>
              <a:t> J Cancer, 2011. </a:t>
            </a:r>
            <a:r>
              <a:rPr lang="en-US" sz="1600" b="1" dirty="0"/>
              <a:t>129</a:t>
            </a:r>
            <a:r>
              <a:rPr lang="en-US" sz="1600" dirty="0"/>
              <a:t>(5): p. 1225-36.</a:t>
            </a:r>
            <a:endParaRPr lang="de-DE" sz="1600" dirty="0"/>
          </a:p>
          <a:p>
            <a:r>
              <a:rPr lang="en-US" sz="1600" dirty="0" err="1"/>
              <a:t>Peccatori</a:t>
            </a:r>
            <a:r>
              <a:rPr lang="en-US" sz="1600" dirty="0"/>
              <a:t>, F.A., et al., </a:t>
            </a:r>
            <a:r>
              <a:rPr lang="en-US" sz="1600" i="1" dirty="0"/>
              <a:t>Cancer, pregnancy and fertility: ESMO Clinical Practice Guidelines for diagnosis, treatment and follow-up.</a:t>
            </a:r>
            <a:r>
              <a:rPr lang="en-US" sz="1600" dirty="0"/>
              <a:t> Ann Oncol, 2013. </a:t>
            </a:r>
            <a:r>
              <a:rPr lang="en-US" sz="1600" b="1" dirty="0"/>
              <a:t>24 </a:t>
            </a:r>
            <a:r>
              <a:rPr lang="en-US" sz="1600" b="1" dirty="0" err="1"/>
              <a:t>Suppl</a:t>
            </a:r>
            <a:r>
              <a:rPr lang="en-US" sz="1600" b="1" dirty="0"/>
              <a:t> 6</a:t>
            </a:r>
            <a:r>
              <a:rPr lang="en-US" sz="1600" dirty="0"/>
              <a:t>: p. vi160-70.</a:t>
            </a:r>
            <a:endParaRPr lang="de-DE" sz="1600" dirty="0"/>
          </a:p>
          <a:p>
            <a:r>
              <a:rPr lang="en-US" sz="1600" dirty="0"/>
              <a:t>Anderson, R.A., et al., </a:t>
            </a:r>
            <a:r>
              <a:rPr lang="en-US" sz="1600" i="1" dirty="0"/>
              <a:t>The utility of anti-Mullerian hormone in the diagnosis and prediction of loss of ovarian function following chemotherapy for early breast cancer.</a:t>
            </a:r>
            <a:r>
              <a:rPr lang="en-US" sz="1600" dirty="0"/>
              <a:t> </a:t>
            </a:r>
            <a:r>
              <a:rPr lang="en-US" sz="1600" dirty="0" err="1"/>
              <a:t>Eur</a:t>
            </a:r>
            <a:r>
              <a:rPr lang="en-US" sz="1600" dirty="0"/>
              <a:t> J Cancer, 2017. </a:t>
            </a:r>
            <a:r>
              <a:rPr lang="en-US" sz="1600" b="1" dirty="0"/>
              <a:t>87</a:t>
            </a:r>
            <a:r>
              <a:rPr lang="en-US" sz="1600" dirty="0"/>
              <a:t>: p. 58-64.</a:t>
            </a:r>
            <a:endParaRPr lang="de-DE" sz="1600" dirty="0"/>
          </a:p>
          <a:p>
            <a:endParaRPr lang="de-DE" sz="1800" dirty="0"/>
          </a:p>
          <a:p>
            <a:endParaRPr lang="de-DE" sz="1600" dirty="0"/>
          </a:p>
          <a:p>
            <a:endParaRPr lang="de-DE" sz="1600" dirty="0"/>
          </a:p>
          <a:p>
            <a:endParaRPr lang="en" sz="1600" dirty="0"/>
          </a:p>
          <a:p>
            <a:endParaRPr lang="de-DE" sz="1600" dirty="0"/>
          </a:p>
          <a:p>
            <a:endParaRPr lang="de-DE" sz="1600" dirty="0"/>
          </a:p>
          <a:p>
            <a:endParaRPr lang="de-DE" sz="1600" dirty="0"/>
          </a:p>
          <a:p>
            <a:endParaRPr lang="de-DE" sz="1600" dirty="0"/>
          </a:p>
          <a:p>
            <a:endParaRPr lang="it" dirty="0"/>
          </a:p>
          <a:p>
            <a:pPr marL="0" indent="0">
              <a:buNone/>
            </a:pPr>
            <a:endParaRPr lang="en" sz="1600" dirty="0"/>
          </a:p>
          <a:p>
            <a:endParaRPr lang="de-DE" dirty="0"/>
          </a:p>
        </p:txBody>
      </p:sp>
    </p:spTree>
    <p:extLst>
      <p:ext uri="{BB962C8B-B14F-4D97-AF65-F5344CB8AC3E}">
        <p14:creationId xmlns:p14="http://schemas.microsoft.com/office/powerpoint/2010/main" xmlns="" val="1256292958"/>
      </p:ext>
    </p:extLst>
  </p:cSld>
  <p:clrMapOvr>
    <a:masterClrMapping/>
  </p:clrMapOvr>
</p:sld>
</file>

<file path=ppt/theme/theme1.xml><?xml version="1.0" encoding="utf-8"?>
<a:theme xmlns:a="http://schemas.openxmlformats.org/drawingml/2006/main" name="Titelseite">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olgeseite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4032</Words>
  <Application>Microsoft Office PowerPoint</Application>
  <PresentationFormat>Bildschirmpräsentation (16:9)</PresentationFormat>
  <Paragraphs>599</Paragraphs>
  <Slides>44</Slides>
  <Notes>11</Notes>
  <HiddenSlides>0</HiddenSlides>
  <MMClips>0</MMClips>
  <ScaleCrop>false</ScaleCrop>
  <HeadingPairs>
    <vt:vector size="4" baseType="variant">
      <vt:variant>
        <vt:lpstr>Design</vt:lpstr>
      </vt:variant>
      <vt:variant>
        <vt:i4>2</vt:i4>
      </vt:variant>
      <vt:variant>
        <vt:lpstr>Folientitel</vt:lpstr>
      </vt:variant>
      <vt:variant>
        <vt:i4>44</vt:i4>
      </vt:variant>
    </vt:vector>
  </HeadingPairs>
  <TitlesOfParts>
    <vt:vector size="46" baseType="lpstr">
      <vt:lpstr>Titelseite</vt:lpstr>
      <vt:lpstr>Folgeseiten</vt:lpstr>
      <vt:lpstr>Folie 1</vt:lpstr>
      <vt:lpstr>Agenda</vt:lpstr>
      <vt:lpstr>Hintergrund -Inzidenzen Deutschland, Mammakarzinom- </vt:lpstr>
      <vt:lpstr>So jung und schon sterben?!</vt:lpstr>
      <vt:lpstr>Die junge Patientin mit Brustkrebs: Probleme und Ängste (1)</vt:lpstr>
      <vt:lpstr>Die junge Patientin mit Brustkrebs  : Probleme und Ängste (2)</vt:lpstr>
      <vt:lpstr>Lebensqualität? </vt:lpstr>
      <vt:lpstr>WHO-Definition Lebensqualität</vt:lpstr>
      <vt:lpstr>Gesundheitsbezogene Lebensqualität (multidimensionales Konzept) </vt:lpstr>
      <vt:lpstr>Erfassung der Lebensqualität in der Onkologie</vt:lpstr>
      <vt:lpstr>QLQ BR23 </vt:lpstr>
      <vt:lpstr>Folie 12</vt:lpstr>
      <vt:lpstr>Folie 13</vt:lpstr>
      <vt:lpstr>Folie 14</vt:lpstr>
      <vt:lpstr>Folie 15</vt:lpstr>
      <vt:lpstr>Folie 16</vt:lpstr>
      <vt:lpstr>Folie 17</vt:lpstr>
      <vt:lpstr>Physische Funktion</vt:lpstr>
      <vt:lpstr>Die Zeit danach…“Nach-Sorge“ Progredienzangst: Einflussfaktor Alter    </vt:lpstr>
      <vt:lpstr>Depression</vt:lpstr>
      <vt:lpstr>Bedeutung des Fertilitätserhalts für die Patientin</vt:lpstr>
      <vt:lpstr>Bedeutung des Fertilitätserhalts für die Patientin</vt:lpstr>
      <vt:lpstr>Bedeutung des Fertilitätserhalts für die Patientin</vt:lpstr>
      <vt:lpstr> Sexualität: Jüngere Frauen   </vt:lpstr>
      <vt:lpstr>Gesellschaftlicher  Wandel</vt:lpstr>
      <vt:lpstr>Folie 26</vt:lpstr>
      <vt:lpstr>Operation, Strahlentherapie und/oder Chemotherapie und/oder Hormontherapie als Ursache einer sexuelle Dysfunktion </vt:lpstr>
      <vt:lpstr>Operation: Körperbild</vt:lpstr>
      <vt:lpstr>Hohes Maß an (frauen)-ärztlicher Beratungskompetenz    </vt:lpstr>
      <vt:lpstr>Hohes Maß an (frauen)-ärztlicher Beratungskompetenz 2 </vt:lpstr>
      <vt:lpstr>Hohes Maß an (frauen)-ärztlicher Beratungskompetenz 3 </vt:lpstr>
      <vt:lpstr>Spezielle Beratung von Patienten, Angehörigen,                                                                            Paaren, Familien und Kindern  </vt:lpstr>
      <vt:lpstr>Zusammenfassung 1 </vt:lpstr>
      <vt:lpstr> Zusammenfassung 2 </vt:lpstr>
      <vt:lpstr>Zusammenfassung 3</vt:lpstr>
      <vt:lpstr>Folie 36</vt:lpstr>
      <vt:lpstr>Literatur</vt:lpstr>
      <vt:lpstr>Literatur</vt:lpstr>
      <vt:lpstr>Literatur</vt:lpstr>
      <vt:lpstr>Literatur</vt:lpstr>
      <vt:lpstr>Literatur</vt:lpstr>
      <vt:lpstr>Erfassung der Lebensqualität </vt:lpstr>
      <vt:lpstr>Literatur</vt:lpstr>
      <vt:lpstr>Literatur</vt:lpstr>
    </vt:vector>
  </TitlesOfParts>
  <Company>Universitätsklinikum Heidelberg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Hafner, Andreas</dc:creator>
  <cp:lastModifiedBy>Ditz</cp:lastModifiedBy>
  <cp:revision>240</cp:revision>
  <dcterms:created xsi:type="dcterms:W3CDTF">2017-11-15T11:19:07Z</dcterms:created>
  <dcterms:modified xsi:type="dcterms:W3CDTF">2020-05-12T08:33:11Z</dcterms:modified>
</cp:coreProperties>
</file>