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46"/>
  </p:notesMasterIdLst>
  <p:handoutMasterIdLst>
    <p:handoutMasterId r:id="rId47"/>
  </p:handoutMasterIdLst>
  <p:sldIdLst>
    <p:sldId id="262" r:id="rId3"/>
    <p:sldId id="384" r:id="rId4"/>
    <p:sldId id="542" r:id="rId5"/>
    <p:sldId id="534" r:id="rId6"/>
    <p:sldId id="551" r:id="rId7"/>
    <p:sldId id="532" r:id="rId8"/>
    <p:sldId id="545" r:id="rId9"/>
    <p:sldId id="544" r:id="rId10"/>
    <p:sldId id="539" r:id="rId11"/>
    <p:sldId id="540" r:id="rId12"/>
    <p:sldId id="543" r:id="rId13"/>
    <p:sldId id="478" r:id="rId14"/>
    <p:sldId id="483" r:id="rId15"/>
    <p:sldId id="559" r:id="rId16"/>
    <p:sldId id="418" r:id="rId17"/>
    <p:sldId id="419" r:id="rId18"/>
    <p:sldId id="506" r:id="rId19"/>
    <p:sldId id="560" r:id="rId20"/>
    <p:sldId id="511" r:id="rId21"/>
    <p:sldId id="503" r:id="rId22"/>
    <p:sldId id="422" r:id="rId23"/>
    <p:sldId id="537" r:id="rId24"/>
    <p:sldId id="474" r:id="rId25"/>
    <p:sldId id="530" r:id="rId26"/>
    <p:sldId id="504" r:id="rId27"/>
    <p:sldId id="505" r:id="rId28"/>
    <p:sldId id="499" r:id="rId29"/>
    <p:sldId id="533" r:id="rId30"/>
    <p:sldId id="507" r:id="rId31"/>
    <p:sldId id="561" r:id="rId32"/>
    <p:sldId id="498" r:id="rId33"/>
    <p:sldId id="546" r:id="rId34"/>
    <p:sldId id="521" r:id="rId35"/>
    <p:sldId id="518" r:id="rId36"/>
    <p:sldId id="524" r:id="rId37"/>
    <p:sldId id="525" r:id="rId38"/>
    <p:sldId id="527" r:id="rId39"/>
    <p:sldId id="528" r:id="rId40"/>
    <p:sldId id="529" r:id="rId41"/>
    <p:sldId id="461" r:id="rId42"/>
    <p:sldId id="562" r:id="rId43"/>
    <p:sldId id="558" r:id="rId44"/>
    <p:sldId id="555" r:id="rId45"/>
  </p:sldIdLst>
  <p:sldSz cx="9144000" cy="5143500" type="screen16x9"/>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45455"/>
    <a:srgbClr val="152FAF"/>
    <a:srgbClr val="004A6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7" autoAdjust="0"/>
    <p:restoredTop sz="94660"/>
  </p:normalViewPr>
  <p:slideViewPr>
    <p:cSldViewPr>
      <p:cViewPr varScale="1">
        <p:scale>
          <a:sx n="126" d="100"/>
          <a:sy n="126" d="100"/>
        </p:scale>
        <p:origin x="-336" y="-96"/>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FA0CF9-F0A2-4FEF-A7B8-81FC9BDD4769}" type="datetimeFigureOut">
              <a:rPr lang="de-DE" smtClean="0"/>
              <a:pPr/>
              <a:t>12.05.2020</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de-DE"/>
              <a:t>Universitätsklinikum Heidelberg, 25.Januar S.Ditz</a:t>
            </a: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E6C413-1530-4265-AD52-463186B41A9E}" type="slidenum">
              <a:rPr lang="de-DE" smtClean="0"/>
              <a:pPr/>
              <a:t>‹Nr.›</a:t>
            </a:fld>
            <a:endParaRPr lang="de-DE"/>
          </a:p>
        </p:txBody>
      </p:sp>
    </p:spTree>
    <p:extLst>
      <p:ext uri="{BB962C8B-B14F-4D97-AF65-F5344CB8AC3E}">
        <p14:creationId xmlns:p14="http://schemas.microsoft.com/office/powerpoint/2010/main" xmlns="" val="271273953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0B072A-9E2A-4365-BBC7-B72B372452D3}" type="datetimeFigureOut">
              <a:rPr lang="de-DE" smtClean="0"/>
              <a:pPr/>
              <a:t>12.05.2020</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de-DE"/>
              <a:t>Universitätsklinikum Heidelberg, 25.Januar S.Ditz</a:t>
            </a:r>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103E9A-293E-4688-83FE-FCFEF0F48D6A}" type="slidenum">
              <a:rPr lang="de-DE" smtClean="0"/>
              <a:pPr/>
              <a:t>‹Nr.›</a:t>
            </a:fld>
            <a:endParaRPr lang="de-DE"/>
          </a:p>
        </p:txBody>
      </p:sp>
    </p:spTree>
    <p:extLst>
      <p:ext uri="{BB962C8B-B14F-4D97-AF65-F5344CB8AC3E}">
        <p14:creationId xmlns:p14="http://schemas.microsoft.com/office/powerpoint/2010/main" xmlns="" val="1048964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Und das ist unsere Agenda für die nächsten 20-25 Minuten.</a:t>
            </a:r>
          </a:p>
          <a:p>
            <a:r>
              <a:rPr lang="de-DE" dirty="0"/>
              <a:t>Zunächst erläutere ich einige Daten zum Hintergrundverständnis, bevor ich auf die Bedeutung und Möglichkeiten des Fertilitätserhalts zu sprechen komme. Dann möchte ich auf die Inanspruchnahme der Beratung eingehen sowie auf die Einflussfaktoren und die Entscheidungsfindung. Bevor ich zusammenfassen werden möchte ich dann noch über die Bedeutung der Beratung sprechen.</a:t>
            </a:r>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2</a:t>
            </a:fld>
            <a:endParaRPr lang="de-DE"/>
          </a:p>
        </p:txBody>
      </p:sp>
    </p:spTree>
    <p:extLst>
      <p:ext uri="{BB962C8B-B14F-4D97-AF65-F5344CB8AC3E}">
        <p14:creationId xmlns:p14="http://schemas.microsoft.com/office/powerpoint/2010/main" xmlns="" val="373579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Körperbild, Schmerzen, </a:t>
            </a:r>
            <a:r>
              <a:rPr lang="de-DE" dirty="0" err="1"/>
              <a:t>Missempfindungen</a:t>
            </a:r>
            <a:endParaRPr lang="de-DE" dirty="0"/>
          </a:p>
        </p:txBody>
      </p:sp>
      <p:sp>
        <p:nvSpPr>
          <p:cNvPr id="4" name="Fußzeilenplatzhalter 3"/>
          <p:cNvSpPr>
            <a:spLocks noGrp="1"/>
          </p:cNvSpPr>
          <p:nvPr>
            <p:ph type="ftr" sz="quarter" idx="10"/>
          </p:nvPr>
        </p:nvSpPr>
        <p:spPr/>
        <p:txBody>
          <a:bodyPr/>
          <a:lstStyle/>
          <a:p>
            <a:r>
              <a:rPr lang="de-DE"/>
              <a:t>Universitätsklinikum Heidelberg, 25.Januar S.Ditz</a:t>
            </a:r>
          </a:p>
        </p:txBody>
      </p:sp>
      <p:sp>
        <p:nvSpPr>
          <p:cNvPr id="5" name="Foliennummernplatzhalter 4"/>
          <p:cNvSpPr>
            <a:spLocks noGrp="1"/>
          </p:cNvSpPr>
          <p:nvPr>
            <p:ph type="sldNum" sz="quarter" idx="11"/>
          </p:nvPr>
        </p:nvSpPr>
        <p:spPr/>
        <p:txBody>
          <a:bodyPr/>
          <a:lstStyle/>
          <a:p>
            <a:fld id="{3C103E9A-293E-4688-83FE-FCFEF0F48D6A}" type="slidenum">
              <a:rPr lang="de-DE" smtClean="0"/>
              <a:pPr/>
              <a:t>18</a:t>
            </a:fld>
            <a:endParaRPr lang="de-DE"/>
          </a:p>
        </p:txBody>
      </p:sp>
    </p:spTree>
    <p:extLst>
      <p:ext uri="{BB962C8B-B14F-4D97-AF65-F5344CB8AC3E}">
        <p14:creationId xmlns:p14="http://schemas.microsoft.com/office/powerpoint/2010/main" xmlns="" val="50451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miter lim="800000"/>
            <a:headEnd/>
            <a:tailEnd/>
          </a:ln>
        </p:spPr>
        <p:txBody>
          <a:bodyPr/>
          <a:lstStyle/>
          <a:p>
            <a:fld id="{FE38838E-B24C-4097-820F-5BEC7282206C}" type="slidenum">
              <a:rPr lang="de-DE" altLang="de-DE" smtClean="0"/>
              <a:pPr/>
              <a:t>27</a:t>
            </a:fld>
            <a:endParaRPr lang="de-DE" altLang="de-DE"/>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miter lim="800000"/>
            <a:headEnd/>
            <a:tailEnd/>
          </a:ln>
        </p:spPr>
        <p:txBody>
          <a:bodyPr/>
          <a:lstStyle/>
          <a:p>
            <a:fld id="{D94028CF-C264-457E-9DAD-A55B08BBAD25}" type="slidenum">
              <a:rPr lang="de-DE" altLang="de-DE" smtClean="0"/>
              <a:pPr/>
              <a:t>31</a:t>
            </a:fld>
            <a:endParaRPr lang="de-DE" altLang="de-DE"/>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dirty="0"/>
              <a:t>Diagnose „Krebs</a:t>
            </a:r>
            <a:r>
              <a:rPr lang="de-DE" sz="1200" dirty="0"/>
              <a:t>“ konfrontiert die junge Patientin auch mit den </a:t>
            </a:r>
            <a:r>
              <a:rPr lang="de-DE" sz="1200" b="1" dirty="0"/>
              <a:t>Auswirkungen der Therapie auf die physische und psychische Lebensqualität</a:t>
            </a:r>
            <a:r>
              <a:rPr lang="de-DE" sz="1200" dirty="0"/>
              <a:t> nach erfolgreicher Behandlung</a:t>
            </a:r>
          </a:p>
          <a:p>
            <a:r>
              <a:rPr lang="de-DE" sz="1200" dirty="0"/>
              <a:t>--&gt;Fast </a:t>
            </a:r>
            <a:r>
              <a:rPr lang="de-DE" sz="1200" b="1" dirty="0"/>
              <a:t>25%</a:t>
            </a:r>
            <a:r>
              <a:rPr lang="de-DE" sz="1200" dirty="0"/>
              <a:t> der Überlebenden einer Krebserkrankung sind </a:t>
            </a:r>
            <a:r>
              <a:rPr lang="de-DE" sz="1200" b="1" dirty="0"/>
              <a:t>Frauen im reproduktiven Alter mit Kinderwunsch</a:t>
            </a:r>
          </a:p>
          <a:p>
            <a:r>
              <a:rPr lang="de-DE" sz="1200" dirty="0"/>
              <a:t>--&gt;Gut etablierte </a:t>
            </a:r>
            <a:r>
              <a:rPr lang="de-DE" sz="1200" dirty="0" err="1"/>
              <a:t>fertilitätsprotektive</a:t>
            </a:r>
            <a:r>
              <a:rPr lang="de-DE" sz="1200" dirty="0"/>
              <a:t> Maßnahmen vor Start einer </a:t>
            </a:r>
            <a:r>
              <a:rPr lang="de-DE" sz="1200" dirty="0" err="1"/>
              <a:t>gonadotoxischen</a:t>
            </a:r>
            <a:r>
              <a:rPr lang="de-DE" sz="1200" dirty="0"/>
              <a:t> Tumortherapie können </a:t>
            </a:r>
            <a:r>
              <a:rPr lang="de-DE" sz="1200" b="1" dirty="0"/>
              <a:t>meist eine realistische Chance auf eine spätere Schwangerschaft</a:t>
            </a:r>
            <a:r>
              <a:rPr lang="de-DE" sz="1200" dirty="0"/>
              <a:t> bieten</a:t>
            </a:r>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41</a:t>
            </a:fld>
            <a:endParaRPr lang="de-DE"/>
          </a:p>
        </p:txBody>
      </p:sp>
    </p:spTree>
    <p:extLst>
      <p:ext uri="{BB962C8B-B14F-4D97-AF65-F5344CB8AC3E}">
        <p14:creationId xmlns:p14="http://schemas.microsoft.com/office/powerpoint/2010/main" xmlns="" val="1780922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98756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69925" y="435769"/>
            <a:ext cx="8229600" cy="625170"/>
          </a:xfrm>
          <a:prstGeom prst="rect">
            <a:avLst/>
          </a:prstGeom>
          <a:noFill/>
        </p:spPr>
        <p:txBody>
          <a:bodyPr/>
          <a:lstStyle>
            <a:lvl1pPr algn="l">
              <a:defRPr sz="2800">
                <a:solidFill>
                  <a:srgbClr val="0033CC"/>
                </a:solidFill>
              </a:defRPr>
            </a:lvl1pPr>
          </a:lstStyle>
          <a:p>
            <a:r>
              <a:rPr lang="de-DE" dirty="0"/>
              <a:t>Titelmasterformat durch Klicken bearbeiten</a:t>
            </a:r>
          </a:p>
        </p:txBody>
      </p:sp>
      <p:sp>
        <p:nvSpPr>
          <p:cNvPr id="3" name="Inhaltsplatzhalter 2"/>
          <p:cNvSpPr>
            <a:spLocks noGrp="1"/>
          </p:cNvSpPr>
          <p:nvPr>
            <p:ph idx="1"/>
          </p:nvPr>
        </p:nvSpPr>
        <p:spPr>
          <a:xfrm>
            <a:off x="669925" y="1113692"/>
            <a:ext cx="8229600" cy="3565464"/>
          </a:xfrm>
          <a:prstGeom prst="rect">
            <a:avLst/>
          </a:prstGeom>
          <a:noFill/>
        </p:spPr>
        <p:txBody>
          <a:bodyPr/>
          <a:lstStyle>
            <a:lvl1pPr marL="0" indent="0">
              <a:buNone/>
              <a:defRPr sz="2400">
                <a:solidFill>
                  <a:srgbClr val="003366"/>
                </a:solidFill>
              </a:defRPr>
            </a:lvl1pPr>
            <a:lvl2pPr>
              <a:defRPr sz="2000">
                <a:solidFill>
                  <a:srgbClr val="003366"/>
                </a:solidFill>
              </a:defRPr>
            </a:lvl2pPr>
            <a:lvl3pPr>
              <a:defRPr sz="1800">
                <a:solidFill>
                  <a:srgbClr val="003366"/>
                </a:solidFill>
              </a:defRPr>
            </a:lvl3pPr>
            <a:lvl4pPr>
              <a:defRPr sz="1800">
                <a:solidFill>
                  <a:srgbClr val="003366"/>
                </a:solidFill>
              </a:defRPr>
            </a:lvl4pPr>
            <a:lvl5pPr>
              <a:defRPr sz="1600">
                <a:solidFill>
                  <a:srgbClr val="003366"/>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58"/>
          <p:cNvSpPr>
            <a:spLocks noGrp="1" noChangeArrowheads="1"/>
          </p:cNvSpPr>
          <p:nvPr>
            <p:ph type="dt" sz="half" idx="10"/>
          </p:nvPr>
        </p:nvSpPr>
        <p:spPr>
          <a:xfrm>
            <a:off x="6192839" y="4816078"/>
            <a:ext cx="1050925" cy="213122"/>
          </a:xfrm>
          <a:prstGeom prst="rect">
            <a:avLst/>
          </a:prstGeom>
        </p:spPr>
        <p:txBody>
          <a:bodyPr/>
          <a:lstStyle>
            <a:lvl1pPr>
              <a:defRPr sz="1000"/>
            </a:lvl1pPr>
          </a:lstStyle>
          <a:p>
            <a:pPr>
              <a:defRPr/>
            </a:pPr>
            <a:r>
              <a:rPr lang="de-DE" dirty="0"/>
              <a:t>12.02.2016</a:t>
            </a:r>
          </a:p>
        </p:txBody>
      </p:sp>
      <p:sp>
        <p:nvSpPr>
          <p:cNvPr id="5" name="Rectangle 59"/>
          <p:cNvSpPr>
            <a:spLocks noGrp="1" noChangeArrowheads="1"/>
          </p:cNvSpPr>
          <p:nvPr>
            <p:ph type="ftr" sz="quarter" idx="11"/>
          </p:nvPr>
        </p:nvSpPr>
        <p:spPr>
          <a:xfrm>
            <a:off x="693739" y="4817269"/>
            <a:ext cx="5043487" cy="211931"/>
          </a:xfrm>
          <a:prstGeom prst="rect">
            <a:avLst/>
          </a:prstGeom>
        </p:spPr>
        <p:txBody>
          <a:bodyPr/>
          <a:lstStyle>
            <a:lvl1pPr>
              <a:defRPr sz="1000"/>
            </a:lvl1pPr>
          </a:lstStyle>
          <a:p>
            <a:pPr>
              <a:defRPr/>
            </a:pPr>
            <a:r>
              <a:rPr lang="de-DE"/>
              <a:t>Dr. S. Ditz, Psychoonkologie / Psychosomatik Universitäts-Frauenklinik</a:t>
            </a:r>
          </a:p>
        </p:txBody>
      </p:sp>
    </p:spTree>
    <p:extLst>
      <p:ext uri="{BB962C8B-B14F-4D97-AF65-F5344CB8AC3E}">
        <p14:creationId xmlns:p14="http://schemas.microsoft.com/office/powerpoint/2010/main" xmlns="" val="2291413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395536" y="483518"/>
            <a:ext cx="8280920" cy="1101725"/>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Untertitel 2"/>
          <p:cNvSpPr>
            <a:spLocks noGrp="1"/>
          </p:cNvSpPr>
          <p:nvPr>
            <p:ph type="subTitle" idx="1"/>
          </p:nvPr>
        </p:nvSpPr>
        <p:spPr>
          <a:xfrm>
            <a:off x="467544" y="1779662"/>
            <a:ext cx="8208912" cy="2376264"/>
          </a:xfrm>
          <a:prstGeom prst="rect">
            <a:avLst/>
          </a:prstGeom>
        </p:spPr>
        <p:txBody>
          <a:bodyPr/>
          <a:lstStyle>
            <a:lvl1pPr marL="0" indent="0" algn="l">
              <a:buNone/>
              <a:defRPr sz="2400">
                <a:solidFill>
                  <a:srgbClr val="54545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xmlns="" val="3118725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Inhaltsplatzhalter 2"/>
          <p:cNvSpPr>
            <a:spLocks noGrp="1"/>
          </p:cNvSpPr>
          <p:nvPr>
            <p:ph idx="1"/>
          </p:nvPr>
        </p:nvSpPr>
        <p:spPr>
          <a:xfrm>
            <a:off x="457200" y="1200151"/>
            <a:ext cx="8229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xmlns="" val="2772859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5"/>
            <a:ext cx="7772400" cy="1022350"/>
          </a:xfrm>
          <a:prstGeom prst="rect">
            <a:avLst/>
          </a:prstGeom>
        </p:spPr>
        <p:txBody>
          <a:bodyPr anchor="t"/>
          <a:lstStyle>
            <a:lvl1pPr algn="l">
              <a:defRPr sz="3200" b="0" cap="all">
                <a:solidFill>
                  <a:srgbClr val="004A6F"/>
                </a:solidFill>
              </a:defRPr>
            </a:lvl1pPr>
          </a:lstStyle>
          <a:p>
            <a:r>
              <a:rPr lang="de-DE" dirty="0"/>
              <a:t>Titelmasterformat durch Klicken bearbeiten</a:t>
            </a:r>
          </a:p>
        </p:txBody>
      </p:sp>
      <p:sp>
        <p:nvSpPr>
          <p:cNvPr id="3" name="Textplatzhalter 2"/>
          <p:cNvSpPr>
            <a:spLocks noGrp="1"/>
          </p:cNvSpPr>
          <p:nvPr>
            <p:ph type="body" idx="1"/>
          </p:nvPr>
        </p:nvSpPr>
        <p:spPr>
          <a:xfrm>
            <a:off x="722313" y="2179638"/>
            <a:ext cx="7772400" cy="1125537"/>
          </a:xfrm>
          <a:prstGeom prst="rect">
            <a:avLst/>
          </a:prstGeom>
        </p:spPr>
        <p:txBody>
          <a:bodyPr anchor="b"/>
          <a:lstStyle>
            <a:lvl1pPr marL="0" indent="0">
              <a:buNone/>
              <a:defRPr sz="2400">
                <a:solidFill>
                  <a:srgbClr val="54545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Textmasterformat bearbeiten</a:t>
            </a:r>
          </a:p>
        </p:txBody>
      </p:sp>
    </p:spTree>
    <p:extLst>
      <p:ext uri="{BB962C8B-B14F-4D97-AF65-F5344CB8AC3E}">
        <p14:creationId xmlns:p14="http://schemas.microsoft.com/office/powerpoint/2010/main" xmlns="" val="3407414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Inhaltsplatzhalter 2"/>
          <p:cNvSpPr>
            <a:spLocks noGrp="1"/>
          </p:cNvSpPr>
          <p:nvPr>
            <p:ph sz="half" idx="1"/>
          </p:nvPr>
        </p:nvSpPr>
        <p:spPr>
          <a:xfrm>
            <a:off x="457200" y="1200151"/>
            <a:ext cx="4038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200151"/>
            <a:ext cx="4038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xmlns="" val="232338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Textplatzhalter 2"/>
          <p:cNvSpPr>
            <a:spLocks noGrp="1"/>
          </p:cNvSpPr>
          <p:nvPr>
            <p:ph type="body" idx="1"/>
          </p:nvPr>
        </p:nvSpPr>
        <p:spPr>
          <a:xfrm>
            <a:off x="457200" y="1150938"/>
            <a:ext cx="4040188" cy="481012"/>
          </a:xfrm>
          <a:prstGeom prst="rect">
            <a:avLst/>
          </a:prstGeom>
        </p:spPr>
        <p:txBody>
          <a:bodyPr anchor="b"/>
          <a:lstStyle>
            <a:lvl1pPr marL="0" indent="0">
              <a:buNone/>
              <a:defRPr sz="2400" b="1">
                <a:solidFill>
                  <a:srgbClr val="004A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1631951"/>
            <a:ext cx="4040188" cy="25959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150938"/>
            <a:ext cx="4041775" cy="481012"/>
          </a:xfrm>
          <a:prstGeom prst="rect">
            <a:avLst/>
          </a:prstGeom>
        </p:spPr>
        <p:txBody>
          <a:bodyPr anchor="b"/>
          <a:lstStyle>
            <a:lvl1pPr marL="0" indent="0">
              <a:buNone/>
              <a:defRPr sz="2400" b="1">
                <a:solidFill>
                  <a:srgbClr val="004A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1631951"/>
            <a:ext cx="4041775" cy="25959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xmlns="" val="95872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Tree>
    <p:extLst>
      <p:ext uri="{BB962C8B-B14F-4D97-AF65-F5344CB8AC3E}">
        <p14:creationId xmlns:p14="http://schemas.microsoft.com/office/powerpoint/2010/main" xmlns="" val="2863691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81338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04788"/>
            <a:ext cx="3008313" cy="871537"/>
          </a:xfrm>
          <a:prstGeom prst="rect">
            <a:avLst/>
          </a:prstGeom>
        </p:spPr>
        <p:txBody>
          <a:bodyPr anchor="b"/>
          <a:lstStyle>
            <a:lvl1pPr algn="l">
              <a:defRPr sz="2000" b="0">
                <a:solidFill>
                  <a:srgbClr val="004A6F"/>
                </a:solidFill>
              </a:defRPr>
            </a:lvl1pPr>
          </a:lstStyle>
          <a:p>
            <a:r>
              <a:rPr lang="de-DE" dirty="0"/>
              <a:t>Titelmasterformat durch Klicken bearbeiten</a:t>
            </a:r>
          </a:p>
        </p:txBody>
      </p:sp>
      <p:sp>
        <p:nvSpPr>
          <p:cNvPr id="3" name="Inhaltsplatzhalter 2"/>
          <p:cNvSpPr>
            <a:spLocks noGrp="1"/>
          </p:cNvSpPr>
          <p:nvPr>
            <p:ph idx="1"/>
          </p:nvPr>
        </p:nvSpPr>
        <p:spPr>
          <a:xfrm>
            <a:off x="3575050" y="204789"/>
            <a:ext cx="5111750" cy="4023146"/>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457200" y="1076325"/>
            <a:ext cx="3008313" cy="3151609"/>
          </a:xfrm>
          <a:prstGeom prst="rect">
            <a:avLst/>
          </a:prstGeom>
        </p:spPr>
        <p:txBody>
          <a:bodyPr/>
          <a:lstStyle>
            <a:lvl1pPr marL="0" indent="0">
              <a:buNone/>
              <a:defRPr sz="1400">
                <a:solidFill>
                  <a:srgbClr val="545455"/>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 bearbeiten</a:t>
            </a:r>
          </a:p>
        </p:txBody>
      </p:sp>
    </p:spTree>
    <p:extLst>
      <p:ext uri="{BB962C8B-B14F-4D97-AF65-F5344CB8AC3E}">
        <p14:creationId xmlns:p14="http://schemas.microsoft.com/office/powerpoint/2010/main" xmlns="" val="3004179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a:prstGeom prst="rect">
            <a:avLst/>
          </a:prstGeom>
        </p:spPr>
        <p:txBody>
          <a:bodyPr anchor="b"/>
          <a:lstStyle>
            <a:lvl1pPr algn="l">
              <a:defRPr sz="2000" b="1">
                <a:solidFill>
                  <a:srgbClr val="004A6F"/>
                </a:solidFill>
              </a:defRPr>
            </a:lvl1pPr>
          </a:lstStyle>
          <a:p>
            <a:r>
              <a:rPr lang="de-DE" dirty="0"/>
              <a:t>Titelmasterformat durch Klicken bearbeiten</a:t>
            </a:r>
          </a:p>
        </p:txBody>
      </p:sp>
      <p:sp>
        <p:nvSpPr>
          <p:cNvPr id="3" name="Bildplatzhalter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1792288" y="4025900"/>
            <a:ext cx="5486400" cy="603250"/>
          </a:xfrm>
          <a:prstGeom prst="rect">
            <a:avLst/>
          </a:prstGeom>
        </p:spPr>
        <p:txBody>
          <a:bodyPr/>
          <a:lstStyle>
            <a:lvl1pPr marL="0" indent="0">
              <a:buNone/>
              <a:defRPr sz="1400">
                <a:solidFill>
                  <a:srgbClr val="545455"/>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 bearbeiten</a:t>
            </a:r>
          </a:p>
        </p:txBody>
      </p:sp>
    </p:spTree>
    <p:extLst>
      <p:ext uri="{BB962C8B-B14F-4D97-AF65-F5344CB8AC3E}">
        <p14:creationId xmlns:p14="http://schemas.microsoft.com/office/powerpoint/2010/main" xmlns="" val="5105924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05899915"/>
      </p:ext>
    </p:extLst>
  </p:cSld>
  <p:clrMap bg1="lt1" tx1="dk1" bg2="lt2" tx2="dk2" accent1="accent1" accent2="accent2" accent3="accent3" accent4="accent4" accent5="accent5" accent6="accent6" hlink="hlink" folHlink="folHlink"/>
  <p:sldLayoutIdLst>
    <p:sldLayoutId id="2147483649" r:id="rId1"/>
    <p:sldLayoutId id="2147483660" r:id="rId2"/>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2" descr="\\fsa04\add03\UKOM-Jobserver\Jobserver\UKOM\171106UKOM_Logo_Akronym_UKHD_MFHD_Relaunch\171025Akronym_UKHD_positiv_negativ_CMYK_RGB_sw\171025Akronym_UKHD_positiv_rgb\171025Akronym_UKHD_positiv_rgb.png"/>
          <p:cNvPicPr>
            <a:picLocks noChangeAspect="1" noChangeArrowheads="1"/>
          </p:cNvPicPr>
          <p:nvPr userDrawn="1"/>
        </p:nvPicPr>
        <p:blipFill>
          <a:blip r:embed="rId11" cstate="print">
            <a:extLst>
              <a:ext uri="{28A0092B-C50C-407E-A947-70E740481C1C}">
                <a14:useLocalDpi xmlns:a14="http://schemas.microsoft.com/office/drawing/2010/main" xmlns="" val="0"/>
              </a:ext>
            </a:extLst>
          </a:blip>
          <a:srcRect/>
          <a:stretch>
            <a:fillRect/>
          </a:stretch>
        </p:blipFill>
        <p:spPr bwMode="auto">
          <a:xfrm>
            <a:off x="8377200" y="4298400"/>
            <a:ext cx="509078" cy="72000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9" name="Gerade Verbindung 8"/>
          <p:cNvCxnSpPr/>
          <p:nvPr userDrawn="1"/>
        </p:nvCxnSpPr>
        <p:spPr>
          <a:xfrm>
            <a:off x="540000" y="4659982"/>
            <a:ext cx="7524000" cy="0"/>
          </a:xfrm>
          <a:prstGeom prst="line">
            <a:avLst/>
          </a:prstGeom>
          <a:ln>
            <a:solidFill>
              <a:srgbClr val="004A6F"/>
            </a:solidFill>
          </a:ln>
        </p:spPr>
        <p:style>
          <a:lnRef idx="1">
            <a:schemeClr val="accent1"/>
          </a:lnRef>
          <a:fillRef idx="0">
            <a:schemeClr val="accent1"/>
          </a:fillRef>
          <a:effectRef idx="0">
            <a:schemeClr val="accent1"/>
          </a:effectRef>
          <a:fontRef idx="minor">
            <a:schemeClr val="tx1"/>
          </a:fontRef>
        </p:style>
      </p:cxnSp>
      <p:sp>
        <p:nvSpPr>
          <p:cNvPr id="2" name="Fußzeilenplatzhalter 1"/>
          <p:cNvSpPr>
            <a:spLocks noGrp="1"/>
          </p:cNvSpPr>
          <p:nvPr>
            <p:ph type="ftr" sz="quarter" idx="3"/>
          </p:nvPr>
        </p:nvSpPr>
        <p:spPr>
          <a:xfrm>
            <a:off x="3059832" y="4773449"/>
            <a:ext cx="3240360" cy="244951"/>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Universitätsklinikum Heidelberg 25.Januar </a:t>
            </a:r>
            <a:r>
              <a:rPr lang="de-DE" dirty="0" err="1"/>
              <a:t>S.Ditz</a:t>
            </a:r>
            <a:endParaRPr lang="de-DE" dirty="0"/>
          </a:p>
        </p:txBody>
      </p:sp>
    </p:spTree>
    <p:extLst>
      <p:ext uri="{BB962C8B-B14F-4D97-AF65-F5344CB8AC3E}">
        <p14:creationId xmlns:p14="http://schemas.microsoft.com/office/powerpoint/2010/main" xmlns="" val="2615777483"/>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7.png"/><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0" y="1602000"/>
            <a:ext cx="9144000" cy="3541500"/>
          </a:xfrm>
          <a:prstGeom prst="rect">
            <a:avLst/>
          </a:prstGeom>
          <a:solidFill>
            <a:srgbClr val="004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8" name="Picture 6" descr="\\fsa04\add03\UKOM-Jobserver\Jobserver\UKOM\171106UKOM_Logo_Akronym_UKHD_MFHD_Relaunch\171025Akronym_UKHD_positiv_negativ_CMYK_RGB_sw\171025Akronym_UKHD_negativ\171025Akronym_UKHD_negativ.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49898" y="4302428"/>
            <a:ext cx="509100" cy="720000"/>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hteck 11"/>
          <p:cNvSpPr/>
          <p:nvPr/>
        </p:nvSpPr>
        <p:spPr>
          <a:xfrm>
            <a:off x="251520" y="252000"/>
            <a:ext cx="1656000" cy="1656000"/>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1115616" y="4293096"/>
            <a:ext cx="6984776" cy="369332"/>
          </a:xfrm>
          <a:prstGeom prst="rect">
            <a:avLst/>
          </a:prstGeom>
          <a:noFill/>
        </p:spPr>
        <p:txBody>
          <a:bodyPr wrap="square" rtlCol="0">
            <a:spAutoFit/>
          </a:bodyPr>
          <a:lstStyle/>
          <a:p>
            <a:endParaRPr lang="de-DE" dirty="0"/>
          </a:p>
        </p:txBody>
      </p:sp>
      <p:sp>
        <p:nvSpPr>
          <p:cNvPr id="15" name="Textfeld 14"/>
          <p:cNvSpPr txBox="1"/>
          <p:nvPr/>
        </p:nvSpPr>
        <p:spPr>
          <a:xfrm>
            <a:off x="2488741" y="3646765"/>
            <a:ext cx="5627808" cy="1661993"/>
          </a:xfrm>
          <a:prstGeom prst="rect">
            <a:avLst/>
          </a:prstGeom>
          <a:noFill/>
        </p:spPr>
        <p:txBody>
          <a:bodyPr wrap="square" lIns="0" tIns="0" rIns="0" bIns="0" rtlCol="0">
            <a:spAutoFit/>
          </a:bodyPr>
          <a:lstStyle/>
          <a:p>
            <a:r>
              <a:rPr lang="de-DE" altLang="de-DE" dirty="0">
                <a:solidFill>
                  <a:schemeClr val="bg1"/>
                </a:solidFill>
              </a:rPr>
              <a:t>Dr. med. Susanne Ditz</a:t>
            </a:r>
          </a:p>
          <a:p>
            <a:r>
              <a:rPr lang="de-DE" altLang="de-DE" dirty="0">
                <a:solidFill>
                  <a:schemeClr val="bg1"/>
                </a:solidFill>
              </a:rPr>
              <a:t>Klinik für Allgemeine Innere Medizin und Psychosomatik</a:t>
            </a:r>
          </a:p>
          <a:p>
            <a:r>
              <a:rPr lang="de-DE" altLang="de-DE" dirty="0">
                <a:solidFill>
                  <a:schemeClr val="bg1"/>
                </a:solidFill>
              </a:rPr>
              <a:t>Im Neuenheimer Feld 410</a:t>
            </a:r>
          </a:p>
          <a:p>
            <a:r>
              <a:rPr lang="de-DE" altLang="de-DE" dirty="0">
                <a:solidFill>
                  <a:schemeClr val="bg1"/>
                </a:solidFill>
              </a:rPr>
              <a:t>69120 Heidelberg</a:t>
            </a:r>
          </a:p>
          <a:p>
            <a:r>
              <a:rPr lang="de-DE" altLang="de-DE" dirty="0">
                <a:solidFill>
                  <a:schemeClr val="bg1"/>
                </a:solidFill>
              </a:rPr>
              <a:t>susanne.ditz@med.uni-heidelberg.de</a:t>
            </a:r>
          </a:p>
          <a:p>
            <a:r>
              <a:rPr lang="de-DE" altLang="de-DE" dirty="0"/>
              <a:t> </a:t>
            </a:r>
          </a:p>
        </p:txBody>
      </p:sp>
      <p:sp>
        <p:nvSpPr>
          <p:cNvPr id="17" name="Textfeld 16"/>
          <p:cNvSpPr txBox="1"/>
          <p:nvPr/>
        </p:nvSpPr>
        <p:spPr>
          <a:xfrm>
            <a:off x="1115616" y="2067694"/>
            <a:ext cx="7488832" cy="1231106"/>
          </a:xfrm>
          <a:prstGeom prst="rect">
            <a:avLst/>
          </a:prstGeom>
          <a:noFill/>
        </p:spPr>
        <p:txBody>
          <a:bodyPr wrap="square" lIns="0" tIns="0" rIns="0" bIns="0" rtlCol="0">
            <a:spAutoFit/>
          </a:bodyPr>
          <a:lstStyle/>
          <a:p>
            <a:pPr algn="ctr"/>
            <a:r>
              <a:rPr lang="de-DE" altLang="de-DE" sz="4000" dirty="0">
                <a:solidFill>
                  <a:schemeClr val="bg1"/>
                </a:solidFill>
              </a:rPr>
              <a:t>Sexualmedizinische Beratung nach Mammakarzinom in der Praxis</a:t>
            </a:r>
            <a:endParaRPr lang="de-DE" sz="4000" dirty="0">
              <a:solidFill>
                <a:schemeClr val="bg1"/>
              </a:solidFill>
            </a:endParaRPr>
          </a:p>
        </p:txBody>
      </p:sp>
      <p:pic>
        <p:nvPicPr>
          <p:cNvPr id="10" name="Picture 3" descr="\\fsa04\add03\UKOM-Jobserver\Jobserver\UKOM\171106UKOM_Logo_Akronym_UKHD_MFHD_Relaunch\171029Logo_UKHD_dt\171029Logo_UKHD_dt_positiv_negativ_CMYK_RGB_sw\171029Logo_UKHD_dt_positiv_RGB\171029Logo_UKHD_dt_positiv_RGB.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555" y="13014"/>
            <a:ext cx="1609200" cy="1609200"/>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Grafik 1">
            <a:extLst>
              <a:ext uri="{FF2B5EF4-FFF2-40B4-BE49-F238E27FC236}">
                <a16:creationId xmlns:a16="http://schemas.microsoft.com/office/drawing/2014/main" xmlns="" id="{38EDA571-0102-4486-BF98-1C01F0357390}"/>
              </a:ext>
            </a:extLst>
          </p:cNvPr>
          <p:cNvPicPr>
            <a:picLocks noChangeAspect="1"/>
          </p:cNvPicPr>
          <p:nvPr/>
        </p:nvPicPr>
        <p:blipFill>
          <a:blip r:embed="rId4" cstate="print"/>
          <a:stretch>
            <a:fillRect/>
          </a:stretch>
        </p:blipFill>
        <p:spPr>
          <a:xfrm>
            <a:off x="5964881" y="13014"/>
            <a:ext cx="3179119" cy="1573568"/>
          </a:xfrm>
          <a:prstGeom prst="rect">
            <a:avLst/>
          </a:prstGeom>
        </p:spPr>
      </p:pic>
    </p:spTree>
    <p:extLst>
      <p:ext uri="{BB962C8B-B14F-4D97-AF65-F5344CB8AC3E}">
        <p14:creationId xmlns:p14="http://schemas.microsoft.com/office/powerpoint/2010/main" xmlns="" val="1914569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Agenda</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539552" y="1347614"/>
            <a:ext cx="8147248" cy="2595736"/>
          </a:xfrm>
        </p:spPr>
        <p:txBody>
          <a:bodyPr/>
          <a:lstStyle/>
          <a:p>
            <a:r>
              <a:rPr lang="de-DE" dirty="0"/>
              <a:t>Reden über Sexualität in der ärztlichen Praxis</a:t>
            </a:r>
          </a:p>
          <a:p>
            <a:r>
              <a:rPr lang="de-DE" dirty="0"/>
              <a:t>Basics: Warum haben Frauen Probleme beim Sex?</a:t>
            </a:r>
          </a:p>
          <a:p>
            <a:r>
              <a:rPr lang="de-DE" dirty="0"/>
              <a:t>Was brauche ich damit meine Sexualanamnese gelingt?</a:t>
            </a:r>
          </a:p>
          <a:p>
            <a:r>
              <a:rPr lang="de-DE" dirty="0"/>
              <a:t>Mammakarzinom: Probleme und Ängste</a:t>
            </a:r>
          </a:p>
          <a:p>
            <a:r>
              <a:rPr lang="de-DE" dirty="0"/>
              <a:t>Sexualberatung  Mammakarzinom</a:t>
            </a:r>
          </a:p>
          <a:p>
            <a:r>
              <a:rPr lang="de-DE" dirty="0"/>
              <a:t>Therapievorschlag</a:t>
            </a:r>
          </a:p>
          <a:p>
            <a:r>
              <a:rPr lang="de-DE" dirty="0"/>
              <a:t>Zusammenfassung</a:t>
            </a:r>
          </a:p>
          <a:p>
            <a:endParaRPr lang="de-DE" dirty="0"/>
          </a:p>
        </p:txBody>
      </p:sp>
    </p:spTree>
    <p:extLst>
      <p:ext uri="{BB962C8B-B14F-4D97-AF65-F5344CB8AC3E}">
        <p14:creationId xmlns:p14="http://schemas.microsoft.com/office/powerpoint/2010/main" xmlns="" val="50479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2452E98-2807-4FA9-A14E-4A3232E46F4A}"/>
              </a:ext>
            </a:extLst>
          </p:cNvPr>
          <p:cNvSpPr>
            <a:spLocks noGrp="1"/>
          </p:cNvSpPr>
          <p:nvPr>
            <p:ph type="title"/>
          </p:nvPr>
        </p:nvSpPr>
        <p:spPr/>
        <p:txBody>
          <a:bodyPr/>
          <a:lstStyle/>
          <a:p>
            <a:r>
              <a:rPr lang="de-DE" dirty="0"/>
              <a:t>Nachsorgetermin in Ihrer Praxis</a:t>
            </a:r>
          </a:p>
        </p:txBody>
      </p:sp>
      <p:sp>
        <p:nvSpPr>
          <p:cNvPr id="3" name="Inhaltsplatzhalter 2">
            <a:extLst>
              <a:ext uri="{FF2B5EF4-FFF2-40B4-BE49-F238E27FC236}">
                <a16:creationId xmlns:a16="http://schemas.microsoft.com/office/drawing/2014/main" xmlns="" id="{CAFFE83D-B593-488B-A239-574CEB4C1B6A}"/>
              </a:ext>
            </a:extLst>
          </p:cNvPr>
          <p:cNvSpPr>
            <a:spLocks noGrp="1"/>
          </p:cNvSpPr>
          <p:nvPr>
            <p:ph idx="1"/>
          </p:nvPr>
        </p:nvSpPr>
        <p:spPr/>
        <p:txBody>
          <a:bodyPr/>
          <a:lstStyle/>
          <a:p>
            <a:r>
              <a:rPr lang="de-DE" dirty="0"/>
              <a:t>Kathrin hat sich für den heutigen </a:t>
            </a:r>
          </a:p>
          <a:p>
            <a:r>
              <a:rPr lang="de-DE" dirty="0"/>
              <a:t>Nachsorgetermin fest vorgenommen zu sagen:</a:t>
            </a:r>
          </a:p>
          <a:p>
            <a:endParaRPr lang="de-DE" dirty="0"/>
          </a:p>
          <a:p>
            <a:r>
              <a:rPr lang="de-DE" dirty="0">
                <a:solidFill>
                  <a:srgbClr val="FF0000"/>
                </a:solidFill>
              </a:rPr>
              <a:t>„Frau Doktor, ich habe keine Lust auf Sex“.</a:t>
            </a:r>
          </a:p>
          <a:p>
            <a:r>
              <a:rPr lang="de-DE" dirty="0">
                <a:solidFill>
                  <a:srgbClr val="FF0000"/>
                </a:solidFill>
              </a:rPr>
              <a:t>„Herr Doktor, ich habe keine Lust auf Sex“.</a:t>
            </a:r>
          </a:p>
          <a:p>
            <a:endParaRPr lang="de-DE" sz="3600" dirty="0">
              <a:solidFill>
                <a:srgbClr val="FF0000"/>
              </a:solidFill>
            </a:endParaRPr>
          </a:p>
        </p:txBody>
      </p:sp>
      <p:sp>
        <p:nvSpPr>
          <p:cNvPr id="4" name="Datumsplatzhalter 3">
            <a:extLst>
              <a:ext uri="{FF2B5EF4-FFF2-40B4-BE49-F238E27FC236}">
                <a16:creationId xmlns:a16="http://schemas.microsoft.com/office/drawing/2014/main" xmlns="" id="{0F43FDF5-059B-417D-9F8E-DBFE5DBA8FAC}"/>
              </a:ext>
            </a:extLst>
          </p:cNvPr>
          <p:cNvSpPr>
            <a:spLocks noGrp="1"/>
          </p:cNvSpPr>
          <p:nvPr>
            <p:ph type="dt" sz="half" idx="10"/>
          </p:nvPr>
        </p:nvSpPr>
        <p:spPr/>
        <p:txBody>
          <a:bodyPr/>
          <a:lstStyle/>
          <a:p>
            <a:pPr>
              <a:defRPr/>
            </a:pPr>
            <a:endParaRPr lang="de-DE" dirty="0"/>
          </a:p>
        </p:txBody>
      </p:sp>
      <p:sp>
        <p:nvSpPr>
          <p:cNvPr id="5" name="Fußzeilenplatzhalter 4">
            <a:extLst>
              <a:ext uri="{FF2B5EF4-FFF2-40B4-BE49-F238E27FC236}">
                <a16:creationId xmlns:a16="http://schemas.microsoft.com/office/drawing/2014/main" xmlns="" id="{D16BB781-C520-4D2A-B30C-A2207A96125A}"/>
              </a:ext>
            </a:extLst>
          </p:cNvPr>
          <p:cNvSpPr>
            <a:spLocks noGrp="1"/>
          </p:cNvSpPr>
          <p:nvPr>
            <p:ph type="ftr" sz="quarter" idx="11"/>
          </p:nvPr>
        </p:nvSpPr>
        <p:spPr/>
        <p:txBody>
          <a:bodyPr/>
          <a:lstStyle/>
          <a:p>
            <a:pPr>
              <a:defRPr/>
            </a:pPr>
            <a:endParaRPr lang="de-DE" dirty="0"/>
          </a:p>
        </p:txBody>
      </p:sp>
    </p:spTree>
    <p:extLst>
      <p:ext uri="{BB962C8B-B14F-4D97-AF65-F5344CB8AC3E}">
        <p14:creationId xmlns:p14="http://schemas.microsoft.com/office/powerpoint/2010/main" xmlns="" val="207017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6A8DADB-53C6-4AD0-AF33-DE807B65F2EC}"/>
              </a:ext>
            </a:extLst>
          </p:cNvPr>
          <p:cNvSpPr>
            <a:spLocks noGrp="1"/>
          </p:cNvSpPr>
          <p:nvPr>
            <p:ph type="title"/>
          </p:nvPr>
        </p:nvSpPr>
        <p:spPr/>
        <p:txBody>
          <a:bodyPr/>
          <a:lstStyle/>
          <a:p>
            <a:r>
              <a:rPr lang="de-DE" dirty="0"/>
              <a:t>Kennen Sie das Gefühl?</a:t>
            </a:r>
          </a:p>
        </p:txBody>
      </p:sp>
      <p:sp>
        <p:nvSpPr>
          <p:cNvPr id="3" name="Inhaltsplatzhalter 2">
            <a:extLst>
              <a:ext uri="{FF2B5EF4-FFF2-40B4-BE49-F238E27FC236}">
                <a16:creationId xmlns:a16="http://schemas.microsoft.com/office/drawing/2014/main" xmlns="" id="{4FE1CD11-E2BE-4293-9CDE-4075FB375A6F}"/>
              </a:ext>
            </a:extLst>
          </p:cNvPr>
          <p:cNvSpPr>
            <a:spLocks noGrp="1"/>
          </p:cNvSpPr>
          <p:nvPr>
            <p:ph idx="1"/>
          </p:nvPr>
        </p:nvSpPr>
        <p:spPr>
          <a:xfrm>
            <a:off x="669925" y="1131590"/>
            <a:ext cx="8229600" cy="3547566"/>
          </a:xfrm>
        </p:spPr>
        <p:txBody>
          <a:bodyPr/>
          <a:lstStyle/>
          <a:p>
            <a:r>
              <a:rPr lang="de-DE" dirty="0"/>
              <a:t>Wenn ich das Fass Sexualität </a:t>
            </a:r>
          </a:p>
          <a:p>
            <a:r>
              <a:rPr lang="de-DE" dirty="0"/>
              <a:t>aufmache, ist meine Praxis</a:t>
            </a:r>
          </a:p>
          <a:p>
            <a:r>
              <a:rPr lang="de-DE" dirty="0"/>
              <a:t> gesprengt?</a:t>
            </a:r>
          </a:p>
        </p:txBody>
      </p:sp>
      <p:sp>
        <p:nvSpPr>
          <p:cNvPr id="4" name="Datumsplatzhalter 3">
            <a:extLst>
              <a:ext uri="{FF2B5EF4-FFF2-40B4-BE49-F238E27FC236}">
                <a16:creationId xmlns:a16="http://schemas.microsoft.com/office/drawing/2014/main" xmlns="" id="{A3F891A9-8448-4271-BB83-011E65379C15}"/>
              </a:ext>
            </a:extLst>
          </p:cNvPr>
          <p:cNvSpPr>
            <a:spLocks noGrp="1"/>
          </p:cNvSpPr>
          <p:nvPr>
            <p:ph type="dt" sz="half" idx="10"/>
          </p:nvPr>
        </p:nvSpPr>
        <p:spPr/>
        <p:txBody>
          <a:bodyPr/>
          <a:lstStyle/>
          <a:p>
            <a:pPr>
              <a:defRPr/>
            </a:pPr>
            <a:r>
              <a:rPr lang="de-DE"/>
              <a:t>12.02.2016</a:t>
            </a:r>
            <a:endParaRPr lang="de-DE" dirty="0"/>
          </a:p>
        </p:txBody>
      </p:sp>
      <p:sp>
        <p:nvSpPr>
          <p:cNvPr id="5" name="Fußzeilenplatzhalter 4">
            <a:extLst>
              <a:ext uri="{FF2B5EF4-FFF2-40B4-BE49-F238E27FC236}">
                <a16:creationId xmlns:a16="http://schemas.microsoft.com/office/drawing/2014/main" xmlns="" id="{22831F20-E3FE-41CD-A781-206B621DCBEA}"/>
              </a:ext>
            </a:extLst>
          </p:cNvPr>
          <p:cNvSpPr>
            <a:spLocks noGrp="1"/>
          </p:cNvSpPr>
          <p:nvPr>
            <p:ph type="ftr" sz="quarter" idx="11"/>
          </p:nvPr>
        </p:nvSpPr>
        <p:spPr/>
        <p:txBody>
          <a:bodyPr/>
          <a:lstStyle/>
          <a:p>
            <a:pPr>
              <a:defRPr/>
            </a:pPr>
            <a:endParaRPr lang="de-DE" dirty="0"/>
          </a:p>
        </p:txBody>
      </p:sp>
      <p:pic>
        <p:nvPicPr>
          <p:cNvPr id="6" name="Grafik 5">
            <a:extLst>
              <a:ext uri="{FF2B5EF4-FFF2-40B4-BE49-F238E27FC236}">
                <a16:creationId xmlns:a16="http://schemas.microsoft.com/office/drawing/2014/main" xmlns="" id="{D515E1CF-FF78-4C74-8EFF-7BC7B376D19A}"/>
              </a:ext>
            </a:extLst>
          </p:cNvPr>
          <p:cNvPicPr>
            <a:picLocks noChangeAspect="1"/>
          </p:cNvPicPr>
          <p:nvPr/>
        </p:nvPicPr>
        <p:blipFill>
          <a:blip r:embed="rId2" cstate="print"/>
          <a:stretch>
            <a:fillRect/>
          </a:stretch>
        </p:blipFill>
        <p:spPr>
          <a:xfrm>
            <a:off x="4427984" y="1334937"/>
            <a:ext cx="5083920" cy="3809437"/>
          </a:xfrm>
          <a:prstGeom prst="rect">
            <a:avLst/>
          </a:prstGeom>
        </p:spPr>
      </p:pic>
    </p:spTree>
    <p:extLst>
      <p:ext uri="{BB962C8B-B14F-4D97-AF65-F5344CB8AC3E}">
        <p14:creationId xmlns:p14="http://schemas.microsoft.com/office/powerpoint/2010/main" xmlns="" val="2289197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14C7902-A031-49F7-B8A2-21DDEF79E1D6}"/>
              </a:ext>
            </a:extLst>
          </p:cNvPr>
          <p:cNvSpPr>
            <a:spLocks noGrp="1"/>
          </p:cNvSpPr>
          <p:nvPr>
            <p:ph type="title"/>
          </p:nvPr>
        </p:nvSpPr>
        <p:spPr/>
        <p:txBody>
          <a:bodyPr/>
          <a:lstStyle/>
          <a:p>
            <a:r>
              <a:rPr lang="de-DE" dirty="0"/>
              <a:t>Frage nach Sexualität</a:t>
            </a:r>
          </a:p>
        </p:txBody>
      </p:sp>
      <p:sp>
        <p:nvSpPr>
          <p:cNvPr id="3" name="Inhaltsplatzhalter 2">
            <a:extLst>
              <a:ext uri="{FF2B5EF4-FFF2-40B4-BE49-F238E27FC236}">
                <a16:creationId xmlns:a16="http://schemas.microsoft.com/office/drawing/2014/main" xmlns="" id="{64F733D0-C218-4537-9BA9-91276AE07FDD}"/>
              </a:ext>
            </a:extLst>
          </p:cNvPr>
          <p:cNvSpPr>
            <a:spLocks noGrp="1"/>
          </p:cNvSpPr>
          <p:nvPr>
            <p:ph idx="1"/>
          </p:nvPr>
        </p:nvSpPr>
        <p:spPr/>
        <p:txBody>
          <a:bodyPr/>
          <a:lstStyle/>
          <a:p>
            <a:r>
              <a:rPr lang="de-DE" dirty="0"/>
              <a:t>Zeitgrenze</a:t>
            </a:r>
          </a:p>
          <a:p>
            <a:r>
              <a:rPr lang="de-DE" dirty="0"/>
              <a:t>Kompetenzgrenze (diffuses Gefühl der Überforderung)</a:t>
            </a:r>
          </a:p>
          <a:p>
            <a:r>
              <a:rPr lang="de-DE" dirty="0"/>
              <a:t>Selbstgrenze</a:t>
            </a:r>
          </a:p>
          <a:p>
            <a:r>
              <a:rPr lang="de-DE" dirty="0"/>
              <a:t>Intimitätsgrenze</a:t>
            </a:r>
          </a:p>
          <a:p>
            <a:endParaRPr lang="de-DE" dirty="0"/>
          </a:p>
          <a:p>
            <a:endParaRPr lang="de-DE" dirty="0"/>
          </a:p>
        </p:txBody>
      </p:sp>
      <p:sp>
        <p:nvSpPr>
          <p:cNvPr id="4" name="Datumsplatzhalter 3">
            <a:extLst>
              <a:ext uri="{FF2B5EF4-FFF2-40B4-BE49-F238E27FC236}">
                <a16:creationId xmlns:a16="http://schemas.microsoft.com/office/drawing/2014/main" xmlns="" id="{6E78EE18-DA04-49CA-8329-76E0EFBFB2C5}"/>
              </a:ext>
            </a:extLst>
          </p:cNvPr>
          <p:cNvSpPr>
            <a:spLocks noGrp="1"/>
          </p:cNvSpPr>
          <p:nvPr>
            <p:ph type="dt" sz="half" idx="10"/>
          </p:nvPr>
        </p:nvSpPr>
        <p:spPr/>
        <p:txBody>
          <a:bodyPr/>
          <a:lstStyle/>
          <a:p>
            <a:pPr>
              <a:defRPr/>
            </a:pPr>
            <a:endParaRPr lang="de-DE" dirty="0"/>
          </a:p>
        </p:txBody>
      </p:sp>
      <p:sp>
        <p:nvSpPr>
          <p:cNvPr id="5" name="Fußzeilenplatzhalter 4">
            <a:extLst>
              <a:ext uri="{FF2B5EF4-FFF2-40B4-BE49-F238E27FC236}">
                <a16:creationId xmlns:a16="http://schemas.microsoft.com/office/drawing/2014/main" xmlns="" id="{1636841D-33DD-4F4C-A421-16C3740484B3}"/>
              </a:ext>
            </a:extLst>
          </p:cNvPr>
          <p:cNvSpPr>
            <a:spLocks noGrp="1"/>
          </p:cNvSpPr>
          <p:nvPr>
            <p:ph type="ftr" sz="quarter" idx="11"/>
          </p:nvPr>
        </p:nvSpPr>
        <p:spPr/>
        <p:txBody>
          <a:bodyPr/>
          <a:lstStyle/>
          <a:p>
            <a:pPr>
              <a:defRPr/>
            </a:pPr>
            <a:endParaRPr lang="de-DE" dirty="0"/>
          </a:p>
        </p:txBody>
      </p:sp>
      <p:pic>
        <p:nvPicPr>
          <p:cNvPr id="6" name="Grafik 5">
            <a:extLst>
              <a:ext uri="{FF2B5EF4-FFF2-40B4-BE49-F238E27FC236}">
                <a16:creationId xmlns:a16="http://schemas.microsoft.com/office/drawing/2014/main" xmlns="" id="{7016B7D8-1CBE-4D9E-8736-AF446DB39A54}"/>
              </a:ext>
            </a:extLst>
          </p:cNvPr>
          <p:cNvPicPr>
            <a:picLocks noChangeAspect="1"/>
          </p:cNvPicPr>
          <p:nvPr/>
        </p:nvPicPr>
        <p:blipFill>
          <a:blip r:embed="rId2" cstate="print"/>
          <a:stretch>
            <a:fillRect/>
          </a:stretch>
        </p:blipFill>
        <p:spPr>
          <a:xfrm>
            <a:off x="4211960" y="2499742"/>
            <a:ext cx="2391334" cy="1815929"/>
          </a:xfrm>
          <a:prstGeom prst="rect">
            <a:avLst/>
          </a:prstGeom>
        </p:spPr>
      </p:pic>
    </p:spTree>
    <p:extLst>
      <p:ext uri="{BB962C8B-B14F-4D97-AF65-F5344CB8AC3E}">
        <p14:creationId xmlns:p14="http://schemas.microsoft.com/office/powerpoint/2010/main" xmlns="" val="1042888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B9F06D3-5646-4AC5-8EB8-D2396308523C}"/>
              </a:ext>
            </a:extLst>
          </p:cNvPr>
          <p:cNvSpPr>
            <a:spLocks noGrp="1"/>
          </p:cNvSpPr>
          <p:nvPr>
            <p:ph type="title"/>
          </p:nvPr>
        </p:nvSpPr>
        <p:spPr/>
        <p:txBody>
          <a:bodyPr/>
          <a:lstStyle/>
          <a:p>
            <a:r>
              <a:rPr lang="de-DE" dirty="0"/>
              <a:t>Warum ist diese Frage eine Chance?</a:t>
            </a:r>
            <a:br>
              <a:rPr lang="de-DE" dirty="0"/>
            </a:br>
            <a:endParaRPr lang="de-DE" dirty="0"/>
          </a:p>
        </p:txBody>
      </p:sp>
      <p:sp>
        <p:nvSpPr>
          <p:cNvPr id="3" name="Inhaltsplatzhalter 2">
            <a:extLst>
              <a:ext uri="{FF2B5EF4-FFF2-40B4-BE49-F238E27FC236}">
                <a16:creationId xmlns:a16="http://schemas.microsoft.com/office/drawing/2014/main" xmlns="" id="{594F3CA3-3E11-450A-A361-E8C59EB66239}"/>
              </a:ext>
            </a:extLst>
          </p:cNvPr>
          <p:cNvSpPr>
            <a:spLocks noGrp="1"/>
          </p:cNvSpPr>
          <p:nvPr>
            <p:ph idx="1"/>
          </p:nvPr>
        </p:nvSpPr>
        <p:spPr/>
        <p:txBody>
          <a:bodyPr/>
          <a:lstStyle/>
          <a:p>
            <a:r>
              <a:rPr lang="de-DE" dirty="0"/>
              <a:t>Zeichen des Vertrauens</a:t>
            </a:r>
          </a:p>
          <a:p>
            <a:r>
              <a:rPr lang="de-DE" dirty="0"/>
              <a:t>Möglichkeit der Bindung</a:t>
            </a:r>
          </a:p>
          <a:p>
            <a:r>
              <a:rPr lang="de-DE" dirty="0"/>
              <a:t>Kann ich einen Impuls geben?</a:t>
            </a:r>
          </a:p>
          <a:p>
            <a:endParaRPr lang="de-DE" dirty="0"/>
          </a:p>
          <a:p>
            <a:r>
              <a:rPr lang="de-DE" dirty="0"/>
              <a:t>Ich muss nicht mit jeder!</a:t>
            </a:r>
          </a:p>
        </p:txBody>
      </p:sp>
      <p:sp>
        <p:nvSpPr>
          <p:cNvPr id="4" name="Datumsplatzhalter 3">
            <a:extLst>
              <a:ext uri="{FF2B5EF4-FFF2-40B4-BE49-F238E27FC236}">
                <a16:creationId xmlns:a16="http://schemas.microsoft.com/office/drawing/2014/main" xmlns="" id="{5197D9E1-1F53-48EC-AD63-2FA2513C599A}"/>
              </a:ext>
            </a:extLst>
          </p:cNvPr>
          <p:cNvSpPr>
            <a:spLocks noGrp="1"/>
          </p:cNvSpPr>
          <p:nvPr>
            <p:ph type="dt" sz="half" idx="10"/>
          </p:nvPr>
        </p:nvSpPr>
        <p:spPr/>
        <p:txBody>
          <a:bodyPr/>
          <a:lstStyle/>
          <a:p>
            <a:pPr>
              <a:defRPr/>
            </a:pPr>
            <a:r>
              <a:rPr lang="de-DE" dirty="0"/>
              <a:t> </a:t>
            </a:r>
          </a:p>
        </p:txBody>
      </p:sp>
      <p:sp>
        <p:nvSpPr>
          <p:cNvPr id="5" name="Fußzeilenplatzhalter 4">
            <a:extLst>
              <a:ext uri="{FF2B5EF4-FFF2-40B4-BE49-F238E27FC236}">
                <a16:creationId xmlns:a16="http://schemas.microsoft.com/office/drawing/2014/main" xmlns="" id="{1D19309E-5036-415D-90C1-05E15E1B2697}"/>
              </a:ext>
            </a:extLst>
          </p:cNvPr>
          <p:cNvSpPr>
            <a:spLocks noGrp="1"/>
          </p:cNvSpPr>
          <p:nvPr>
            <p:ph type="ftr" sz="quarter" idx="11"/>
          </p:nvPr>
        </p:nvSpPr>
        <p:spPr/>
        <p:txBody>
          <a:bodyPr/>
          <a:lstStyle/>
          <a:p>
            <a:pPr>
              <a:defRPr/>
            </a:pPr>
            <a:endParaRPr lang="de-DE" dirty="0"/>
          </a:p>
        </p:txBody>
      </p:sp>
    </p:spTree>
    <p:extLst>
      <p:ext uri="{BB962C8B-B14F-4D97-AF65-F5344CB8AC3E}">
        <p14:creationId xmlns:p14="http://schemas.microsoft.com/office/powerpoint/2010/main" xmlns="" val="1849628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F7F84F2-573D-4CED-86F1-A175544487FD}"/>
              </a:ext>
            </a:extLst>
          </p:cNvPr>
          <p:cNvSpPr>
            <a:spLocks noGrp="1"/>
          </p:cNvSpPr>
          <p:nvPr>
            <p:ph type="title"/>
          </p:nvPr>
        </p:nvSpPr>
        <p:spPr/>
        <p:txBody>
          <a:bodyPr/>
          <a:lstStyle/>
          <a:p>
            <a:r>
              <a:rPr lang="de-DE" dirty="0"/>
              <a:t>???????</a:t>
            </a:r>
          </a:p>
        </p:txBody>
      </p:sp>
      <p:sp>
        <p:nvSpPr>
          <p:cNvPr id="3" name="Inhaltsplatzhalter 2">
            <a:extLst>
              <a:ext uri="{FF2B5EF4-FFF2-40B4-BE49-F238E27FC236}">
                <a16:creationId xmlns:a16="http://schemas.microsoft.com/office/drawing/2014/main" xmlns="" id="{506BB05D-137D-4C74-AABC-D499E25DAD5D}"/>
              </a:ext>
            </a:extLst>
          </p:cNvPr>
          <p:cNvSpPr>
            <a:spLocks noGrp="1"/>
          </p:cNvSpPr>
          <p:nvPr>
            <p:ph idx="1"/>
          </p:nvPr>
        </p:nvSpPr>
        <p:spPr/>
        <p:txBody>
          <a:bodyPr/>
          <a:lstStyle/>
          <a:p>
            <a:r>
              <a:rPr lang="de-DE" dirty="0"/>
              <a:t>Reden über Sex in der Praxis ist echt klasse.</a:t>
            </a:r>
          </a:p>
          <a:p>
            <a:r>
              <a:rPr lang="de-DE" dirty="0"/>
              <a:t>Es gibt wahrlich langweiligere Themen. </a:t>
            </a:r>
          </a:p>
          <a:p>
            <a:endParaRPr lang="de-DE" dirty="0"/>
          </a:p>
          <a:p>
            <a:r>
              <a:rPr lang="de-DE" dirty="0"/>
              <a:t>Wenn Sie nach 5-7 Minuten das Problem verstehen,</a:t>
            </a:r>
          </a:p>
          <a:p>
            <a:r>
              <a:rPr lang="de-DE" dirty="0"/>
              <a:t>ist das ein gutes Ergebnis</a:t>
            </a:r>
          </a:p>
          <a:p>
            <a:endParaRPr lang="de-DE" dirty="0"/>
          </a:p>
        </p:txBody>
      </p:sp>
      <p:sp>
        <p:nvSpPr>
          <p:cNvPr id="4" name="Datumsplatzhalter 3">
            <a:extLst>
              <a:ext uri="{FF2B5EF4-FFF2-40B4-BE49-F238E27FC236}">
                <a16:creationId xmlns:a16="http://schemas.microsoft.com/office/drawing/2014/main" xmlns="" id="{1833BF03-F77F-440E-BBDE-90B69FB94977}"/>
              </a:ext>
            </a:extLst>
          </p:cNvPr>
          <p:cNvSpPr>
            <a:spLocks noGrp="1"/>
          </p:cNvSpPr>
          <p:nvPr>
            <p:ph type="dt" sz="half" idx="10"/>
          </p:nvPr>
        </p:nvSpPr>
        <p:spPr/>
        <p:txBody>
          <a:bodyPr/>
          <a:lstStyle/>
          <a:p>
            <a:pPr>
              <a:defRPr/>
            </a:pPr>
            <a:endParaRPr lang="de-DE" dirty="0"/>
          </a:p>
        </p:txBody>
      </p:sp>
      <p:sp>
        <p:nvSpPr>
          <p:cNvPr id="5" name="Fußzeilenplatzhalter 4">
            <a:extLst>
              <a:ext uri="{FF2B5EF4-FFF2-40B4-BE49-F238E27FC236}">
                <a16:creationId xmlns:a16="http://schemas.microsoft.com/office/drawing/2014/main" xmlns="" id="{5CDEBBF0-F912-4BC2-95EB-B5BE9880E861}"/>
              </a:ext>
            </a:extLst>
          </p:cNvPr>
          <p:cNvSpPr>
            <a:spLocks noGrp="1"/>
          </p:cNvSpPr>
          <p:nvPr>
            <p:ph type="ftr" sz="quarter" idx="11"/>
          </p:nvPr>
        </p:nvSpPr>
        <p:spPr>
          <a:xfrm>
            <a:off x="971600" y="4816078"/>
            <a:ext cx="5043487" cy="211931"/>
          </a:xfrm>
        </p:spPr>
        <p:txBody>
          <a:bodyPr/>
          <a:lstStyle/>
          <a:p>
            <a:pPr>
              <a:defRPr/>
            </a:pPr>
            <a:endParaRPr lang="de-DE" dirty="0"/>
          </a:p>
        </p:txBody>
      </p:sp>
    </p:spTree>
    <p:extLst>
      <p:ext uri="{BB962C8B-B14F-4D97-AF65-F5344CB8AC3E}">
        <p14:creationId xmlns:p14="http://schemas.microsoft.com/office/powerpoint/2010/main" xmlns="" val="666111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5C9F8CE-83D7-4488-BED0-17AD780C67EE}"/>
              </a:ext>
            </a:extLst>
          </p:cNvPr>
          <p:cNvSpPr>
            <a:spLocks noGrp="1"/>
          </p:cNvSpPr>
          <p:nvPr>
            <p:ph type="title"/>
          </p:nvPr>
        </p:nvSpPr>
        <p:spPr>
          <a:xfrm>
            <a:off x="457200" y="206375"/>
            <a:ext cx="8363272" cy="857250"/>
          </a:xfrm>
        </p:spPr>
        <p:txBody>
          <a:bodyPr/>
          <a:lstStyle/>
          <a:p>
            <a:r>
              <a:rPr lang="de-DE" dirty="0"/>
              <a:t> </a:t>
            </a:r>
            <a:r>
              <a:rPr lang="de-DE" sz="2800" dirty="0">
                <a:solidFill>
                  <a:srgbClr val="152FAF"/>
                </a:solidFill>
              </a:rPr>
              <a:t>Basics: Sex bei Männern  und Frauen ist unterschiedlich</a:t>
            </a:r>
          </a:p>
        </p:txBody>
      </p:sp>
      <p:sp>
        <p:nvSpPr>
          <p:cNvPr id="3" name="Inhaltsplatzhalter 2">
            <a:extLst>
              <a:ext uri="{FF2B5EF4-FFF2-40B4-BE49-F238E27FC236}">
                <a16:creationId xmlns:a16="http://schemas.microsoft.com/office/drawing/2014/main" xmlns="" id="{E07DA153-ED6A-4E20-BC97-0F057B95FCE9}"/>
              </a:ext>
            </a:extLst>
          </p:cNvPr>
          <p:cNvSpPr>
            <a:spLocks noGrp="1"/>
          </p:cNvSpPr>
          <p:nvPr>
            <p:ph idx="1"/>
          </p:nvPr>
        </p:nvSpPr>
        <p:spPr>
          <a:xfrm>
            <a:off x="457200" y="1635646"/>
            <a:ext cx="8229600" cy="3027784"/>
          </a:xfrm>
        </p:spPr>
        <p:txBody>
          <a:bodyPr/>
          <a:lstStyle/>
          <a:p>
            <a:r>
              <a:rPr lang="de-DE" dirty="0"/>
              <a:t>Schlechter Sex beginnt im Kopf</a:t>
            </a:r>
          </a:p>
          <a:p>
            <a:endParaRPr lang="de-DE" dirty="0"/>
          </a:p>
          <a:p>
            <a:r>
              <a:rPr lang="de-DE" dirty="0"/>
              <a:t>Guter Sex beginnt auch im Kopf</a:t>
            </a:r>
          </a:p>
        </p:txBody>
      </p:sp>
      <p:pic>
        <p:nvPicPr>
          <p:cNvPr id="4" name="Grafik 3">
            <a:extLst>
              <a:ext uri="{FF2B5EF4-FFF2-40B4-BE49-F238E27FC236}">
                <a16:creationId xmlns:a16="http://schemas.microsoft.com/office/drawing/2014/main" xmlns="" id="{D88D9F6D-ED75-447C-818C-5AE5E243A8FE}"/>
              </a:ext>
            </a:extLst>
          </p:cNvPr>
          <p:cNvPicPr>
            <a:picLocks noChangeAspect="1"/>
          </p:cNvPicPr>
          <p:nvPr/>
        </p:nvPicPr>
        <p:blipFill>
          <a:blip r:embed="rId2" cstate="print"/>
          <a:stretch>
            <a:fillRect/>
          </a:stretch>
        </p:blipFill>
        <p:spPr>
          <a:xfrm>
            <a:off x="5888573" y="1841366"/>
            <a:ext cx="3255427" cy="3302134"/>
          </a:xfrm>
          <a:prstGeom prst="rect">
            <a:avLst/>
          </a:prstGeom>
        </p:spPr>
      </p:pic>
    </p:spTree>
    <p:extLst>
      <p:ext uri="{BB962C8B-B14F-4D97-AF65-F5344CB8AC3E}">
        <p14:creationId xmlns:p14="http://schemas.microsoft.com/office/powerpoint/2010/main" xmlns="" val="1131662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D78CF28-6960-412A-9F60-A23515DC611A}"/>
              </a:ext>
            </a:extLst>
          </p:cNvPr>
          <p:cNvSpPr>
            <a:spLocks noGrp="1"/>
          </p:cNvSpPr>
          <p:nvPr>
            <p:ph type="title"/>
          </p:nvPr>
        </p:nvSpPr>
        <p:spPr/>
        <p:txBody>
          <a:bodyPr/>
          <a:lstStyle/>
          <a:p>
            <a:r>
              <a:rPr lang="de-DE" sz="2800" dirty="0">
                <a:solidFill>
                  <a:srgbClr val="152FAF"/>
                </a:solidFill>
              </a:rPr>
              <a:t>Warum haben Frauen Sex?</a:t>
            </a:r>
          </a:p>
        </p:txBody>
      </p:sp>
      <p:sp>
        <p:nvSpPr>
          <p:cNvPr id="3" name="Inhaltsplatzhalter 2">
            <a:extLst>
              <a:ext uri="{FF2B5EF4-FFF2-40B4-BE49-F238E27FC236}">
                <a16:creationId xmlns:a16="http://schemas.microsoft.com/office/drawing/2014/main" xmlns="" id="{7B43E208-3129-4264-958B-8A31367B11EC}"/>
              </a:ext>
            </a:extLst>
          </p:cNvPr>
          <p:cNvSpPr>
            <a:spLocks noGrp="1"/>
          </p:cNvSpPr>
          <p:nvPr>
            <p:ph idx="1"/>
          </p:nvPr>
        </p:nvSpPr>
        <p:spPr/>
        <p:txBody>
          <a:bodyPr/>
          <a:lstStyle/>
          <a:p>
            <a:r>
              <a:rPr lang="de-DE" dirty="0"/>
              <a:t>Liebe und Zuneigung</a:t>
            </a:r>
          </a:p>
          <a:p>
            <a:r>
              <a:rPr lang="de-DE" dirty="0"/>
              <a:t>Um körperliche Nähe zu erleben</a:t>
            </a:r>
          </a:p>
          <a:p>
            <a:r>
              <a:rPr lang="de-DE" dirty="0"/>
              <a:t>Um dem Partner zu gefallen</a:t>
            </a:r>
          </a:p>
          <a:p>
            <a:r>
              <a:rPr lang="de-DE" dirty="0"/>
              <a:t>Um das Selbstbewusstsein zu stärken</a:t>
            </a:r>
          </a:p>
          <a:p>
            <a:r>
              <a:rPr lang="de-DE" dirty="0"/>
              <a:t>Um das eigene Wohlbefinden zu steigern</a:t>
            </a:r>
          </a:p>
          <a:p>
            <a:r>
              <a:rPr lang="de-DE" dirty="0"/>
              <a:t>Sex bei Frauen ist nicht unbedingt Lust gesteuert</a:t>
            </a:r>
          </a:p>
          <a:p>
            <a:r>
              <a:rPr lang="de-DE" dirty="0"/>
              <a:t>Lust entsteht im Verlauf</a:t>
            </a:r>
          </a:p>
          <a:p>
            <a:r>
              <a:rPr lang="de-DE" dirty="0"/>
              <a:t>Sich auf Sex einlassen zu wollen!</a:t>
            </a:r>
          </a:p>
        </p:txBody>
      </p:sp>
      <p:pic>
        <p:nvPicPr>
          <p:cNvPr id="4" name="Grafik 3">
            <a:extLst>
              <a:ext uri="{FF2B5EF4-FFF2-40B4-BE49-F238E27FC236}">
                <a16:creationId xmlns:a16="http://schemas.microsoft.com/office/drawing/2014/main" xmlns="" id="{64565F82-6829-4061-A73F-A888194EA666}"/>
              </a:ext>
            </a:extLst>
          </p:cNvPr>
          <p:cNvPicPr>
            <a:picLocks noChangeAspect="1"/>
          </p:cNvPicPr>
          <p:nvPr/>
        </p:nvPicPr>
        <p:blipFill>
          <a:blip r:embed="rId2" cstate="print"/>
          <a:stretch>
            <a:fillRect/>
          </a:stretch>
        </p:blipFill>
        <p:spPr>
          <a:xfrm>
            <a:off x="477336" y="4364461"/>
            <a:ext cx="402371" cy="317019"/>
          </a:xfrm>
          <a:prstGeom prst="rect">
            <a:avLst/>
          </a:prstGeom>
        </p:spPr>
      </p:pic>
      <p:pic>
        <p:nvPicPr>
          <p:cNvPr id="5" name="Grafik 4">
            <a:extLst>
              <a:ext uri="{FF2B5EF4-FFF2-40B4-BE49-F238E27FC236}">
                <a16:creationId xmlns:a16="http://schemas.microsoft.com/office/drawing/2014/main" xmlns="" id="{9C102180-46FE-4425-A407-E03CE86A42BA}"/>
              </a:ext>
            </a:extLst>
          </p:cNvPr>
          <p:cNvPicPr>
            <a:picLocks noChangeAspect="1"/>
          </p:cNvPicPr>
          <p:nvPr/>
        </p:nvPicPr>
        <p:blipFill>
          <a:blip r:embed="rId3" cstate="print"/>
          <a:stretch>
            <a:fillRect/>
          </a:stretch>
        </p:blipFill>
        <p:spPr>
          <a:xfrm>
            <a:off x="5508104" y="0"/>
            <a:ext cx="3635896" cy="2722261"/>
          </a:xfrm>
          <a:prstGeom prst="rect">
            <a:avLst/>
          </a:prstGeom>
        </p:spPr>
      </p:pic>
    </p:spTree>
    <p:extLst>
      <p:ext uri="{BB962C8B-B14F-4D97-AF65-F5344CB8AC3E}">
        <p14:creationId xmlns:p14="http://schemas.microsoft.com/office/powerpoint/2010/main" xmlns="" val="2747332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D78CF28-6960-412A-9F60-A23515DC611A}"/>
              </a:ext>
            </a:extLst>
          </p:cNvPr>
          <p:cNvSpPr>
            <a:spLocks noGrp="1"/>
          </p:cNvSpPr>
          <p:nvPr>
            <p:ph type="title"/>
          </p:nvPr>
        </p:nvSpPr>
        <p:spPr/>
        <p:txBody>
          <a:bodyPr/>
          <a:lstStyle/>
          <a:p>
            <a:r>
              <a:rPr lang="de-DE" sz="2800" dirty="0">
                <a:solidFill>
                  <a:srgbClr val="152FAF"/>
                </a:solidFill>
              </a:rPr>
              <a:t>Warum haben Frauen Probleme beim Sex?</a:t>
            </a:r>
          </a:p>
        </p:txBody>
      </p:sp>
      <p:sp>
        <p:nvSpPr>
          <p:cNvPr id="3" name="Inhaltsplatzhalter 2">
            <a:extLst>
              <a:ext uri="{FF2B5EF4-FFF2-40B4-BE49-F238E27FC236}">
                <a16:creationId xmlns:a16="http://schemas.microsoft.com/office/drawing/2014/main" xmlns="" id="{7B43E208-3129-4264-958B-8A31367B11EC}"/>
              </a:ext>
            </a:extLst>
          </p:cNvPr>
          <p:cNvSpPr>
            <a:spLocks noGrp="1"/>
          </p:cNvSpPr>
          <p:nvPr>
            <p:ph idx="1"/>
          </p:nvPr>
        </p:nvSpPr>
        <p:spPr>
          <a:xfrm>
            <a:off x="457200" y="843558"/>
            <a:ext cx="8229600" cy="3384377"/>
          </a:xfrm>
        </p:spPr>
        <p:txBody>
          <a:bodyPr/>
          <a:lstStyle/>
          <a:p>
            <a:r>
              <a:rPr lang="de-DE" dirty="0"/>
              <a:t>Schlechter Liebhaber (da kann man nachschulen)</a:t>
            </a:r>
          </a:p>
          <a:p>
            <a:r>
              <a:rPr lang="de-DE" dirty="0"/>
              <a:t>Fokussieren auf das was passiert (</a:t>
            </a:r>
            <a:r>
              <a:rPr lang="de-DE" dirty="0" err="1"/>
              <a:t>What´s</a:t>
            </a:r>
            <a:r>
              <a:rPr lang="de-DE" dirty="0"/>
              <a:t> App)</a:t>
            </a:r>
          </a:p>
          <a:p>
            <a:r>
              <a:rPr lang="de-DE" dirty="0"/>
              <a:t>Multitasking (Einkaufslisten, Decke müsste mal wieder gestrichen werden)</a:t>
            </a:r>
          </a:p>
          <a:p>
            <a:r>
              <a:rPr lang="de-DE" dirty="0"/>
              <a:t>Schmerz</a:t>
            </a:r>
          </a:p>
          <a:p>
            <a:r>
              <a:rPr lang="de-DE" dirty="0"/>
              <a:t>Angst (der Lustkiller schlechthin)</a:t>
            </a:r>
          </a:p>
          <a:p>
            <a:r>
              <a:rPr lang="de-DE" dirty="0"/>
              <a:t>Erektile Dysfunktion (ED)</a:t>
            </a:r>
          </a:p>
          <a:p>
            <a:r>
              <a:rPr lang="de-DE" dirty="0"/>
              <a:t>Spontan vs. Responsiv</a:t>
            </a:r>
          </a:p>
          <a:p>
            <a:r>
              <a:rPr lang="de-DE" dirty="0"/>
              <a:t>Mammakarzinom (Probleme und Ängste)</a:t>
            </a:r>
          </a:p>
        </p:txBody>
      </p:sp>
    </p:spTree>
    <p:extLst>
      <p:ext uri="{BB962C8B-B14F-4D97-AF65-F5344CB8AC3E}">
        <p14:creationId xmlns:p14="http://schemas.microsoft.com/office/powerpoint/2010/main" xmlns="" val="304877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D78CF28-6960-412A-9F60-A23515DC611A}"/>
              </a:ext>
            </a:extLst>
          </p:cNvPr>
          <p:cNvSpPr>
            <a:spLocks noGrp="1"/>
          </p:cNvSpPr>
          <p:nvPr>
            <p:ph type="title"/>
          </p:nvPr>
        </p:nvSpPr>
        <p:spPr>
          <a:xfrm>
            <a:off x="457200" y="195486"/>
            <a:ext cx="8229600" cy="857250"/>
          </a:xfrm>
        </p:spPr>
        <p:txBody>
          <a:bodyPr/>
          <a:lstStyle/>
          <a:p>
            <a:r>
              <a:rPr lang="de-DE" sz="2800" dirty="0">
                <a:solidFill>
                  <a:srgbClr val="152FAF"/>
                </a:solidFill>
              </a:rPr>
              <a:t>Warum haben Frauen Probleme beim Sex?</a:t>
            </a:r>
          </a:p>
        </p:txBody>
      </p:sp>
      <p:sp>
        <p:nvSpPr>
          <p:cNvPr id="3" name="Inhaltsplatzhalter 2">
            <a:extLst>
              <a:ext uri="{FF2B5EF4-FFF2-40B4-BE49-F238E27FC236}">
                <a16:creationId xmlns:a16="http://schemas.microsoft.com/office/drawing/2014/main" xmlns="" id="{7B43E208-3129-4264-958B-8A31367B11EC}"/>
              </a:ext>
            </a:extLst>
          </p:cNvPr>
          <p:cNvSpPr>
            <a:spLocks noGrp="1"/>
          </p:cNvSpPr>
          <p:nvPr>
            <p:ph idx="1"/>
          </p:nvPr>
        </p:nvSpPr>
        <p:spPr/>
        <p:txBody>
          <a:bodyPr/>
          <a:lstStyle/>
          <a:p>
            <a:r>
              <a:rPr lang="de-DE" dirty="0"/>
              <a:t>Die 3 größten Störenfriede sind</a:t>
            </a:r>
          </a:p>
          <a:p>
            <a:endParaRPr lang="de-DE" dirty="0"/>
          </a:p>
          <a:p>
            <a:r>
              <a:rPr lang="de-DE" dirty="0"/>
              <a:t>Schmerz</a:t>
            </a:r>
          </a:p>
          <a:p>
            <a:r>
              <a:rPr lang="de-DE" dirty="0"/>
              <a:t>Angst</a:t>
            </a:r>
          </a:p>
          <a:p>
            <a:r>
              <a:rPr lang="de-DE" dirty="0"/>
              <a:t>Depression (SSRI)</a:t>
            </a:r>
          </a:p>
        </p:txBody>
      </p:sp>
    </p:spTree>
    <p:extLst>
      <p:ext uri="{BB962C8B-B14F-4D97-AF65-F5344CB8AC3E}">
        <p14:creationId xmlns:p14="http://schemas.microsoft.com/office/powerpoint/2010/main" xmlns="" val="855547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a:xfrm>
            <a:off x="669925" y="195486"/>
            <a:ext cx="8229600" cy="865362"/>
          </a:xfrm>
        </p:spPr>
        <p:txBody>
          <a:bodyPr/>
          <a:lstStyle/>
          <a:p>
            <a:r>
              <a:rPr lang="de-DE" dirty="0"/>
              <a:t>Weshalb wird das Thema Sexualität in der </a:t>
            </a:r>
            <a:br>
              <a:rPr lang="de-DE" dirty="0"/>
            </a:br>
            <a:r>
              <a:rPr lang="de-DE" dirty="0"/>
              <a:t>Arzt-Patientinnen-Beziehung vermieden?</a:t>
            </a:r>
          </a:p>
        </p:txBody>
      </p:sp>
      <p:sp>
        <p:nvSpPr>
          <p:cNvPr id="32771" name="Inhaltsplatzhalter 2"/>
          <p:cNvSpPr>
            <a:spLocks noGrp="1"/>
          </p:cNvSpPr>
          <p:nvPr>
            <p:ph idx="1"/>
          </p:nvPr>
        </p:nvSpPr>
        <p:spPr>
          <a:xfrm>
            <a:off x="755575" y="1382614"/>
            <a:ext cx="8143949" cy="3296542"/>
          </a:xfrm>
        </p:spPr>
        <p:txBody>
          <a:bodyPr/>
          <a:lstStyle/>
          <a:p>
            <a:r>
              <a:rPr lang="de-DE" b="1" dirty="0"/>
              <a:t>mangelnde sexualmedizinische Kenntnisse</a:t>
            </a:r>
          </a:p>
          <a:p>
            <a:endParaRPr lang="de-DE" b="1" dirty="0"/>
          </a:p>
          <a:p>
            <a:r>
              <a:rPr lang="de-DE" dirty="0"/>
              <a:t>● geschlechtstypische Unterschiede</a:t>
            </a:r>
          </a:p>
          <a:p>
            <a:r>
              <a:rPr lang="de-DE" dirty="0"/>
              <a:t>   in subjektiven Konzepten der Sexualität</a:t>
            </a:r>
          </a:p>
          <a:p>
            <a:endParaRPr lang="de-DE" dirty="0"/>
          </a:p>
          <a:p>
            <a:r>
              <a:rPr lang="de-DE" dirty="0"/>
              <a:t>● Insuffizienz sexueller Sprachen</a:t>
            </a:r>
          </a:p>
          <a:p>
            <a:endParaRPr lang="de-DE" dirty="0"/>
          </a:p>
          <a:p>
            <a:r>
              <a:rPr lang="de-DE" dirty="0"/>
              <a:t>● Scham- und Insuffizienzgefühle</a:t>
            </a:r>
          </a:p>
          <a:p>
            <a:endParaRPr lang="de-DE" dirty="0"/>
          </a:p>
          <a:p>
            <a:endParaRPr lang="de-DE" dirty="0"/>
          </a:p>
          <a:p>
            <a:endParaRPr lang="de-DE" dirty="0"/>
          </a:p>
        </p:txBody>
      </p:sp>
      <p:sp>
        <p:nvSpPr>
          <p:cNvPr id="4" name="Datumsplatzhalter 3"/>
          <p:cNvSpPr>
            <a:spLocks noGrp="1"/>
          </p:cNvSpPr>
          <p:nvPr>
            <p:ph type="dt" sz="quarter" idx="10"/>
          </p:nvPr>
        </p:nvSpPr>
        <p:spPr/>
        <p:txBody>
          <a:bodyPr/>
          <a:lstStyle/>
          <a:p>
            <a:pPr>
              <a:defRPr/>
            </a:pPr>
            <a:r>
              <a:rPr lang="de-DE" dirty="0"/>
              <a:t> </a:t>
            </a:r>
          </a:p>
        </p:txBody>
      </p:sp>
      <p:sp>
        <p:nvSpPr>
          <p:cNvPr id="5" name="Fußzeilenplatzhalter 4"/>
          <p:cNvSpPr>
            <a:spLocks noGrp="1"/>
          </p:cNvSpPr>
          <p:nvPr>
            <p:ph type="ftr" sz="quarter" idx="11"/>
          </p:nvPr>
        </p:nvSpPr>
        <p:spPr>
          <a:xfrm>
            <a:off x="1043608" y="4736083"/>
            <a:ext cx="5043487" cy="211931"/>
          </a:xfrm>
        </p:spPr>
        <p:txBody>
          <a:bodyPr/>
          <a:lstStyle/>
          <a:p>
            <a:pPr>
              <a:defRPr/>
            </a:pPr>
            <a:endParaRPr lang="de-DE" dirty="0"/>
          </a:p>
        </p:txBody>
      </p:sp>
      <p:pic>
        <p:nvPicPr>
          <p:cNvPr id="32774" name="Grafik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96136" y="3030885"/>
            <a:ext cx="3340084" cy="21346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Grafik 1">
            <a:extLst>
              <a:ext uri="{FF2B5EF4-FFF2-40B4-BE49-F238E27FC236}">
                <a16:creationId xmlns:a16="http://schemas.microsoft.com/office/drawing/2014/main" xmlns="" id="{ED05E427-9BE9-4B76-BB40-5148D29B90A7}"/>
              </a:ext>
            </a:extLst>
          </p:cNvPr>
          <p:cNvPicPr>
            <a:picLocks noChangeAspect="1"/>
          </p:cNvPicPr>
          <p:nvPr/>
        </p:nvPicPr>
        <p:blipFill>
          <a:blip r:embed="rId3" cstate="print"/>
          <a:stretch>
            <a:fillRect/>
          </a:stretch>
        </p:blipFill>
        <p:spPr>
          <a:xfrm>
            <a:off x="107504" y="941292"/>
            <a:ext cx="999831" cy="725487"/>
          </a:xfrm>
          <a:prstGeom prst="rect">
            <a:avLst/>
          </a:prstGeom>
        </p:spPr>
      </p:pic>
    </p:spTree>
    <p:extLst>
      <p:ext uri="{BB962C8B-B14F-4D97-AF65-F5344CB8AC3E}">
        <p14:creationId xmlns:p14="http://schemas.microsoft.com/office/powerpoint/2010/main" xmlns="" val="333349211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a:xfrm>
            <a:off x="755576" y="123478"/>
            <a:ext cx="8388424" cy="648073"/>
          </a:xfrm>
        </p:spPr>
        <p:txBody>
          <a:bodyPr/>
          <a:lstStyle/>
          <a:p>
            <a:r>
              <a:rPr lang="de-DE" dirty="0"/>
              <a:t/>
            </a:r>
            <a:br>
              <a:rPr lang="de-DE" dirty="0"/>
            </a:br>
            <a:r>
              <a:rPr lang="de-DE" dirty="0"/>
              <a:t>Damit meine Sexualanamnese gelingt, brauche ich</a:t>
            </a:r>
          </a:p>
        </p:txBody>
      </p:sp>
      <p:sp>
        <p:nvSpPr>
          <p:cNvPr id="34819" name="Inhaltsplatzhalter 2"/>
          <p:cNvSpPr>
            <a:spLocks noGrp="1"/>
          </p:cNvSpPr>
          <p:nvPr>
            <p:ph idx="1"/>
          </p:nvPr>
        </p:nvSpPr>
        <p:spPr>
          <a:xfrm>
            <a:off x="795338" y="1526382"/>
            <a:ext cx="8229600" cy="3565922"/>
          </a:xfrm>
        </p:spPr>
        <p:txBody>
          <a:bodyPr/>
          <a:lstStyle/>
          <a:p>
            <a:r>
              <a:rPr lang="de-DE" dirty="0"/>
              <a:t>ausreichendes sexualmedizinisches Grundwissen</a:t>
            </a:r>
          </a:p>
          <a:p>
            <a:endParaRPr lang="de-DE" dirty="0"/>
          </a:p>
          <a:p>
            <a:r>
              <a:rPr lang="de-DE" dirty="0"/>
              <a:t>eigene Kenntnisse und Fähigkeiten in der Gesprächsführung</a:t>
            </a:r>
          </a:p>
          <a:p>
            <a:endParaRPr lang="de-DE" dirty="0"/>
          </a:p>
          <a:p>
            <a:r>
              <a:rPr lang="de-DE" dirty="0"/>
              <a:t>Wissen über meine eigene sexuelle Landkarte</a:t>
            </a:r>
          </a:p>
          <a:p>
            <a:endParaRPr lang="de-DE" dirty="0"/>
          </a:p>
        </p:txBody>
      </p:sp>
      <p:sp>
        <p:nvSpPr>
          <p:cNvPr id="4" name="Datumsplatzhalter 3"/>
          <p:cNvSpPr>
            <a:spLocks noGrp="1"/>
          </p:cNvSpPr>
          <p:nvPr>
            <p:ph type="dt" sz="quarter" idx="10"/>
          </p:nvPr>
        </p:nvSpPr>
        <p:spPr/>
        <p:txBody>
          <a:bodyPr/>
          <a:lstStyle/>
          <a:p>
            <a:pPr>
              <a:defRPr/>
            </a:pPr>
            <a:r>
              <a:rPr lang="de-DE" dirty="0"/>
              <a:t> </a:t>
            </a:r>
          </a:p>
        </p:txBody>
      </p:sp>
      <p:sp>
        <p:nvSpPr>
          <p:cNvPr id="5" name="Fußzeilenplatzhalter 4"/>
          <p:cNvSpPr>
            <a:spLocks noGrp="1"/>
          </p:cNvSpPr>
          <p:nvPr>
            <p:ph type="ftr" sz="quarter" idx="11"/>
          </p:nvPr>
        </p:nvSpPr>
        <p:spPr/>
        <p:txBody>
          <a:bodyPr/>
          <a:lstStyle/>
          <a:p>
            <a:pPr>
              <a:defRPr/>
            </a:pPr>
            <a:r>
              <a:rPr lang="de-DE" dirty="0"/>
              <a:t> </a:t>
            </a:r>
          </a:p>
        </p:txBody>
      </p:sp>
    </p:spTree>
    <p:extLst>
      <p:ext uri="{BB962C8B-B14F-4D97-AF65-F5344CB8AC3E}">
        <p14:creationId xmlns:p14="http://schemas.microsoft.com/office/powerpoint/2010/main" xmlns="" val="87858773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b="0" dirty="0"/>
          </a:p>
        </p:txBody>
      </p:sp>
      <p:sp>
        <p:nvSpPr>
          <p:cNvPr id="4" name="Datumsplatzhalter 3"/>
          <p:cNvSpPr>
            <a:spLocks noGrp="1"/>
          </p:cNvSpPr>
          <p:nvPr>
            <p:ph type="dt" sz="half" idx="4294967295"/>
          </p:nvPr>
        </p:nvSpPr>
        <p:spPr>
          <a:xfrm>
            <a:off x="5787629" y="4829476"/>
            <a:ext cx="788194" cy="199724"/>
          </a:xfrm>
          <a:prstGeom prst="rect">
            <a:avLst/>
          </a:prstGeom>
        </p:spPr>
        <p:txBody>
          <a:bodyPr/>
          <a:lstStyle/>
          <a:p>
            <a:pPr>
              <a:defRPr/>
            </a:pPr>
            <a:endParaRPr lang="de-DE" dirty="0"/>
          </a:p>
        </p:txBody>
      </p:sp>
      <p:sp>
        <p:nvSpPr>
          <p:cNvPr id="5" name="Fußzeilenplatzhalter 4"/>
          <p:cNvSpPr>
            <a:spLocks noGrp="1"/>
          </p:cNvSpPr>
          <p:nvPr>
            <p:ph type="ftr" sz="quarter" idx="4294967295"/>
          </p:nvPr>
        </p:nvSpPr>
        <p:spPr>
          <a:xfrm>
            <a:off x="3059832" y="4773449"/>
            <a:ext cx="3240360" cy="244951"/>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a:t>Universitätsklinikum Heidelberg 25.Januar S.Ditz</a:t>
            </a:r>
            <a:endParaRPr lang="de-DE"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95174" y="1030579"/>
            <a:ext cx="3979101" cy="24647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19611" y="3941234"/>
            <a:ext cx="2878931" cy="885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512" y="1625476"/>
            <a:ext cx="2880122" cy="20800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639326" y="2728051"/>
            <a:ext cx="3312368" cy="1599497"/>
          </a:xfrm>
          <a:prstGeom prst="rect">
            <a:avLst/>
          </a:prstGeom>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380514" y="0"/>
            <a:ext cx="1763486" cy="12160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 Box 3">
            <a:extLst>
              <a:ext uri="{FF2B5EF4-FFF2-40B4-BE49-F238E27FC236}">
                <a16:creationId xmlns:a16="http://schemas.microsoft.com/office/drawing/2014/main" xmlns="" id="{372745C4-81B2-426E-AA0A-3E79BA151EA3}"/>
              </a:ext>
            </a:extLst>
          </p:cNvPr>
          <p:cNvSpPr txBox="1">
            <a:spLocks noChangeArrowheads="1"/>
          </p:cNvSpPr>
          <p:nvPr/>
        </p:nvSpPr>
        <p:spPr bwMode="auto">
          <a:xfrm>
            <a:off x="107504" y="0"/>
            <a:ext cx="7200800" cy="1091966"/>
          </a:xfrm>
          <a:prstGeom prst="rect">
            <a:avLst/>
          </a:prstGeom>
          <a:solidFill>
            <a:srgbClr val="66CCFF"/>
          </a:solidFill>
          <a:ln>
            <a:noFill/>
          </a:ln>
          <a:effec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defRPr/>
            </a:pPr>
            <a:r>
              <a:rPr lang="de-DE" dirty="0">
                <a:solidFill>
                  <a:srgbClr val="FFFF00"/>
                </a:solidFill>
                <a:effectLst>
                  <a:outerShdw blurRad="38100" dist="38100" dir="2700000" algn="tl">
                    <a:srgbClr val="000000"/>
                  </a:outerShdw>
                </a:effectLst>
                <a:latin typeface="Tahoma" pitchFamily="34" charset="0"/>
              </a:rPr>
              <a:t>Welche Bedeutung hat Sexualität angesichts der existentiellen Bedrohung durch die Diagnose Mammakarzinom</a:t>
            </a:r>
          </a:p>
          <a:p>
            <a:pPr algn="ctr">
              <a:lnSpc>
                <a:spcPct val="125000"/>
              </a:lnSpc>
              <a:defRPr/>
            </a:pPr>
            <a:r>
              <a:rPr lang="de-DE" dirty="0">
                <a:solidFill>
                  <a:srgbClr val="FFFF00"/>
                </a:solidFill>
                <a:effectLst>
                  <a:outerShdw blurRad="38100" dist="38100" dir="2700000" algn="tl">
                    <a:srgbClr val="000000"/>
                  </a:outerShdw>
                </a:effectLst>
                <a:latin typeface="Tahoma" pitchFamily="34" charset="0"/>
              </a:rPr>
              <a:t>?</a:t>
            </a:r>
            <a:endParaRPr lang="de-DE" b="1" dirty="0">
              <a:solidFill>
                <a:srgbClr val="FFFF00"/>
              </a:solidFill>
              <a:effectLst>
                <a:outerShdw blurRad="38100" dist="38100" dir="2700000" algn="tl">
                  <a:srgbClr val="000000"/>
                </a:outerShdw>
              </a:effectLst>
              <a:latin typeface="Tahoma" pitchFamily="34" charset="0"/>
            </a:endParaRPr>
          </a:p>
        </p:txBody>
      </p:sp>
      <p:pic>
        <p:nvPicPr>
          <p:cNvPr id="3" name="Grafik 2">
            <a:extLst>
              <a:ext uri="{FF2B5EF4-FFF2-40B4-BE49-F238E27FC236}">
                <a16:creationId xmlns:a16="http://schemas.microsoft.com/office/drawing/2014/main" xmlns="" id="{4F0D7775-81AA-417A-925A-6CF1DBFF8C7D}"/>
              </a:ext>
            </a:extLst>
          </p:cNvPr>
          <p:cNvPicPr>
            <a:picLocks noChangeAspect="1"/>
          </p:cNvPicPr>
          <p:nvPr/>
        </p:nvPicPr>
        <p:blipFill>
          <a:blip r:embed="rId7" cstate="print"/>
          <a:stretch>
            <a:fillRect/>
          </a:stretch>
        </p:blipFill>
        <p:spPr>
          <a:xfrm>
            <a:off x="7008368" y="-8879"/>
            <a:ext cx="2158171" cy="2078916"/>
          </a:xfrm>
          <a:prstGeom prst="rect">
            <a:avLst/>
          </a:prstGeom>
        </p:spPr>
      </p:pic>
    </p:spTree>
    <p:extLst>
      <p:ext uri="{BB962C8B-B14F-4D97-AF65-F5344CB8AC3E}">
        <p14:creationId xmlns:p14="http://schemas.microsoft.com/office/powerpoint/2010/main" xmlns="" val="3509625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899592" y="411510"/>
            <a:ext cx="6990060" cy="625079"/>
          </a:xfrm>
        </p:spPr>
        <p:txBody>
          <a:bodyPr/>
          <a:lstStyle/>
          <a:p>
            <a:r>
              <a:rPr lang="de-DE" altLang="de-DE" sz="2800" dirty="0" err="1">
                <a:solidFill>
                  <a:srgbClr val="152FAF"/>
                </a:solidFill>
              </a:rPr>
              <a:t>Mammakarzinom</a:t>
            </a:r>
            <a:r>
              <a:rPr lang="de-DE" altLang="de-DE" sz="2800" dirty="0">
                <a:solidFill>
                  <a:srgbClr val="152FAF"/>
                </a:solidFill>
              </a:rPr>
              <a:t>: Probleme und Ängste (1)</a:t>
            </a:r>
            <a:endParaRPr lang="de-DE" altLang="de-DE" sz="2800" b="0" dirty="0">
              <a:solidFill>
                <a:srgbClr val="152FAF"/>
              </a:solidFill>
            </a:endParaRPr>
          </a:p>
        </p:txBody>
      </p:sp>
      <p:sp>
        <p:nvSpPr>
          <p:cNvPr id="19459" name="Inhaltsplatzhalter 2"/>
          <p:cNvSpPr>
            <a:spLocks noGrp="1"/>
          </p:cNvSpPr>
          <p:nvPr>
            <p:ph idx="1"/>
          </p:nvPr>
        </p:nvSpPr>
        <p:spPr>
          <a:xfrm>
            <a:off x="1187624" y="1131591"/>
            <a:ext cx="6630020" cy="3547566"/>
          </a:xfrm>
        </p:spPr>
        <p:txBody>
          <a:bodyPr/>
          <a:lstStyle/>
          <a:p>
            <a:endParaRPr lang="de-DE" altLang="de-DE" dirty="0"/>
          </a:p>
          <a:p>
            <a:r>
              <a:rPr lang="de-DE" altLang="de-DE" dirty="0"/>
              <a:t>Verlust der körperlichen Integrität</a:t>
            </a:r>
          </a:p>
          <a:p>
            <a:pPr>
              <a:buNone/>
            </a:pPr>
            <a:endParaRPr lang="de-DE" altLang="de-DE" dirty="0"/>
          </a:p>
          <a:p>
            <a:r>
              <a:rPr lang="de-DE" altLang="de-DE" dirty="0"/>
              <a:t>Erschütterung des körpergebundenen Selbstbewusstsein </a:t>
            </a:r>
            <a:br>
              <a:rPr lang="de-DE" altLang="de-DE" dirty="0"/>
            </a:br>
            <a:r>
              <a:rPr lang="de-DE" altLang="de-DE" dirty="0"/>
              <a:t> </a:t>
            </a:r>
          </a:p>
          <a:p>
            <a:r>
              <a:rPr lang="de-DE" altLang="de-DE" dirty="0"/>
              <a:t>Bruch im weiblichen Selbstgefühl</a:t>
            </a:r>
            <a:br>
              <a:rPr lang="de-DE" altLang="de-DE" dirty="0"/>
            </a:br>
            <a:endParaRPr lang="de-DE" altLang="de-DE" dirty="0"/>
          </a:p>
          <a:p>
            <a:endParaRPr lang="de-DE" altLang="de-DE" dirty="0"/>
          </a:p>
          <a:p>
            <a:endParaRPr lang="de-DE" altLang="de-DE" dirty="0"/>
          </a:p>
        </p:txBody>
      </p:sp>
      <p:sp>
        <p:nvSpPr>
          <p:cNvPr id="5" name="Fußzeilenplatzhalter 4"/>
          <p:cNvSpPr>
            <a:spLocks noGrp="1"/>
          </p:cNvSpPr>
          <p:nvPr>
            <p:ph type="ftr" sz="quarter" idx="4294967295"/>
          </p:nvPr>
        </p:nvSpPr>
        <p:spPr>
          <a:xfrm>
            <a:off x="1663304" y="4817269"/>
            <a:ext cx="3782615" cy="211931"/>
          </a:xfrm>
          <a:prstGeom prst="rect">
            <a:avLst/>
          </a:prstGeom>
        </p:spPr>
        <p:txBody>
          <a:bodyPr/>
          <a:lstStyle/>
          <a:p>
            <a:pPr>
              <a:defRPr/>
            </a:pPr>
            <a:endParaRPr lang="de-DE" dirty="0"/>
          </a:p>
        </p:txBody>
      </p:sp>
      <p:pic>
        <p:nvPicPr>
          <p:cNvPr id="2" name="Grafik 1">
            <a:extLst>
              <a:ext uri="{FF2B5EF4-FFF2-40B4-BE49-F238E27FC236}">
                <a16:creationId xmlns:a16="http://schemas.microsoft.com/office/drawing/2014/main" xmlns="" id="{BE49492B-DB74-46D6-BB0D-5DB4D90D28B1}"/>
              </a:ext>
            </a:extLst>
          </p:cNvPr>
          <p:cNvPicPr>
            <a:picLocks noChangeAspect="1"/>
          </p:cNvPicPr>
          <p:nvPr/>
        </p:nvPicPr>
        <p:blipFill>
          <a:blip r:embed="rId2" cstate="print"/>
          <a:stretch>
            <a:fillRect/>
          </a:stretch>
        </p:blipFill>
        <p:spPr>
          <a:xfrm>
            <a:off x="293720" y="3286422"/>
            <a:ext cx="999831" cy="725487"/>
          </a:xfrm>
          <a:prstGeom prst="rect">
            <a:avLst/>
          </a:prstGeom>
        </p:spPr>
      </p:pic>
    </p:spTree>
    <p:extLst>
      <p:ext uri="{BB962C8B-B14F-4D97-AF65-F5344CB8AC3E}">
        <p14:creationId xmlns:p14="http://schemas.microsoft.com/office/powerpoint/2010/main" xmlns="" val="778295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a:xfrm>
            <a:off x="1187624" y="435769"/>
            <a:ext cx="6630020" cy="625079"/>
          </a:xfrm>
        </p:spPr>
        <p:txBody>
          <a:bodyPr/>
          <a:lstStyle/>
          <a:p>
            <a:r>
              <a:rPr lang="de-DE" altLang="de-DE" sz="2800" dirty="0" err="1">
                <a:solidFill>
                  <a:srgbClr val="152FAF"/>
                </a:solidFill>
              </a:rPr>
              <a:t>Mammakarzinom</a:t>
            </a:r>
            <a:r>
              <a:rPr lang="de-DE" altLang="de-DE" sz="2800" dirty="0">
                <a:solidFill>
                  <a:srgbClr val="152FAF"/>
                </a:solidFill>
              </a:rPr>
              <a:t>: Probleme und Ängste (2)</a:t>
            </a:r>
          </a:p>
        </p:txBody>
      </p:sp>
      <p:sp>
        <p:nvSpPr>
          <p:cNvPr id="20483" name="Inhaltsplatzhalter 2"/>
          <p:cNvSpPr>
            <a:spLocks noGrp="1"/>
          </p:cNvSpPr>
          <p:nvPr>
            <p:ph idx="1"/>
          </p:nvPr>
        </p:nvSpPr>
        <p:spPr>
          <a:xfrm>
            <a:off x="899592" y="771550"/>
            <a:ext cx="6918052" cy="3907607"/>
          </a:xfrm>
        </p:spPr>
        <p:txBody>
          <a:bodyPr/>
          <a:lstStyle/>
          <a:p>
            <a:endParaRPr lang="de-DE" altLang="de-DE" dirty="0"/>
          </a:p>
          <a:p>
            <a:r>
              <a:rPr lang="de-DE" altLang="de-DE" dirty="0"/>
              <a:t>Existenzielle Bedrohung </a:t>
            </a:r>
          </a:p>
          <a:p>
            <a:r>
              <a:rPr lang="de-DE" altLang="de-DE" dirty="0"/>
              <a:t>Gefühl der Verstümmelung</a:t>
            </a:r>
          </a:p>
          <a:p>
            <a:r>
              <a:rPr lang="de-DE" altLang="de-DE" dirty="0"/>
              <a:t>Angst vor Schmerzen</a:t>
            </a:r>
          </a:p>
          <a:p>
            <a:r>
              <a:rPr lang="de-DE" altLang="de-DE" dirty="0"/>
              <a:t>Sich nicht mehr begehrenswert fühlen</a:t>
            </a:r>
          </a:p>
          <a:p>
            <a:endParaRPr lang="de-DE" altLang="de-DE" dirty="0"/>
          </a:p>
          <a:p>
            <a:r>
              <a:rPr lang="de-DE" altLang="de-DE" dirty="0"/>
              <a:t>Minderwertigkeitsgefühl, keine adäquate</a:t>
            </a:r>
          </a:p>
          <a:p>
            <a:pPr>
              <a:buNone/>
            </a:pPr>
            <a:r>
              <a:rPr lang="de-DE" altLang="de-DE" dirty="0"/>
              <a:t>	Sexualpartnerin zu sein </a:t>
            </a:r>
          </a:p>
        </p:txBody>
      </p:sp>
      <p:sp>
        <p:nvSpPr>
          <p:cNvPr id="5" name="Fußzeilenplatzhalter 4"/>
          <p:cNvSpPr>
            <a:spLocks noGrp="1"/>
          </p:cNvSpPr>
          <p:nvPr>
            <p:ph type="ftr" sz="quarter" idx="4294967295"/>
          </p:nvPr>
        </p:nvSpPr>
        <p:spPr>
          <a:xfrm>
            <a:off x="1663304" y="4817269"/>
            <a:ext cx="3782615" cy="211931"/>
          </a:xfrm>
          <a:prstGeom prst="rect">
            <a:avLst/>
          </a:prstGeom>
        </p:spPr>
        <p:txBody>
          <a:bodyPr/>
          <a:lstStyle/>
          <a:p>
            <a:pPr>
              <a:defRPr/>
            </a:pPr>
            <a:r>
              <a:rPr lang="de-DE" dirty="0"/>
              <a:t> </a:t>
            </a:r>
          </a:p>
        </p:txBody>
      </p:sp>
      <p:pic>
        <p:nvPicPr>
          <p:cNvPr id="3" name="Grafik 2">
            <a:extLst>
              <a:ext uri="{FF2B5EF4-FFF2-40B4-BE49-F238E27FC236}">
                <a16:creationId xmlns:a16="http://schemas.microsoft.com/office/drawing/2014/main" xmlns="" id="{5EFD0AAD-C938-4300-AE42-6402ACC427A2}"/>
              </a:ext>
            </a:extLst>
          </p:cNvPr>
          <p:cNvPicPr>
            <a:picLocks noChangeAspect="1"/>
          </p:cNvPicPr>
          <p:nvPr/>
        </p:nvPicPr>
        <p:blipFill>
          <a:blip r:embed="rId2" cstate="print"/>
          <a:stretch>
            <a:fillRect/>
          </a:stretch>
        </p:blipFill>
        <p:spPr>
          <a:xfrm>
            <a:off x="326525" y="3147814"/>
            <a:ext cx="999831" cy="725487"/>
          </a:xfrm>
          <a:prstGeom prst="rect">
            <a:avLst/>
          </a:prstGeom>
        </p:spPr>
      </p:pic>
    </p:spTree>
    <p:extLst>
      <p:ext uri="{BB962C8B-B14F-4D97-AF65-F5344CB8AC3E}">
        <p14:creationId xmlns:p14="http://schemas.microsoft.com/office/powerpoint/2010/main" xmlns="" val="2849295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a:solidFill>
                  <a:srgbClr val="152FAF"/>
                </a:solidFill>
              </a:rPr>
              <a:t>Psychosoziale Einflussfaktoren, die eine sexuelle Dysfunktion  mit verursachen/ mit bedingen können.</a:t>
            </a:r>
          </a:p>
        </p:txBody>
      </p:sp>
      <p:sp>
        <p:nvSpPr>
          <p:cNvPr id="3" name="Inhaltsplatzhalter 2"/>
          <p:cNvSpPr>
            <a:spLocks noGrp="1"/>
          </p:cNvSpPr>
          <p:nvPr>
            <p:ph idx="1"/>
          </p:nvPr>
        </p:nvSpPr>
        <p:spPr>
          <a:xfrm>
            <a:off x="467544" y="843558"/>
            <a:ext cx="8219256" cy="3384377"/>
          </a:xfrm>
        </p:spPr>
        <p:txBody>
          <a:bodyPr/>
          <a:lstStyle/>
          <a:p>
            <a:pPr>
              <a:buNone/>
            </a:pPr>
            <a:r>
              <a:rPr lang="de-DE" sz="1400" dirty="0"/>
              <a:t/>
            </a:r>
            <a:br>
              <a:rPr lang="de-DE" sz="1400" dirty="0"/>
            </a:br>
            <a:endParaRPr lang="de-DE" sz="1400" dirty="0"/>
          </a:p>
          <a:p>
            <a:r>
              <a:rPr lang="de-DE" sz="2000" dirty="0"/>
              <a:t>Emotionale Belastungsreaktionen </a:t>
            </a:r>
          </a:p>
          <a:p>
            <a:r>
              <a:rPr lang="de-DE" sz="2000" dirty="0"/>
              <a:t>Belastungen in der Partnerschaft und Familie</a:t>
            </a:r>
          </a:p>
          <a:p>
            <a:r>
              <a:rPr lang="de-DE" sz="2000" b="1" dirty="0"/>
              <a:t>(Progredienz-)Angst</a:t>
            </a:r>
          </a:p>
          <a:p>
            <a:r>
              <a:rPr lang="de-DE" sz="2000" dirty="0"/>
              <a:t>Depression (SSRI)</a:t>
            </a:r>
          </a:p>
          <a:p>
            <a:r>
              <a:rPr lang="de-DE" sz="2000" dirty="0"/>
              <a:t>Körperbildstörung</a:t>
            </a:r>
          </a:p>
          <a:p>
            <a:r>
              <a:rPr lang="de-DE" sz="2000" dirty="0"/>
              <a:t>Selbstwertprobleme</a:t>
            </a:r>
          </a:p>
          <a:p>
            <a:r>
              <a:rPr lang="de-DE" sz="2000" b="1" dirty="0" err="1"/>
              <a:t>Fatigue</a:t>
            </a:r>
            <a:endParaRPr lang="de-DE" sz="2000" b="1" dirty="0"/>
          </a:p>
          <a:p>
            <a:r>
              <a:rPr lang="de-DE" sz="2000" dirty="0"/>
              <a:t>Finanzielle Sorgen</a:t>
            </a:r>
          </a:p>
          <a:p>
            <a:r>
              <a:rPr lang="de-DE" sz="2000" dirty="0"/>
              <a:t>Berufliche Einschränkungen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1293" y="483518"/>
            <a:ext cx="8229600" cy="1152128"/>
          </a:xfrm>
        </p:spPr>
        <p:txBody>
          <a:bodyPr/>
          <a:lstStyle/>
          <a:p>
            <a:r>
              <a:rPr lang="de-DE" sz="2400" dirty="0">
                <a:solidFill>
                  <a:srgbClr val="152FAF"/>
                </a:solidFill>
              </a:rPr>
              <a:t>Operation, Strahlentherapie und/oder Chemotherapie und/oder Hormontherapie als Ursache einer sexuelle Dysfunktion</a:t>
            </a:r>
            <a:r>
              <a:rPr lang="de-DE" dirty="0">
                <a:solidFill>
                  <a:srgbClr val="152FAF"/>
                </a:solidFill>
              </a:rPr>
              <a:t/>
            </a:r>
            <a:br>
              <a:rPr lang="de-DE" dirty="0">
                <a:solidFill>
                  <a:srgbClr val="152FAF"/>
                </a:solidFill>
              </a:rPr>
            </a:br>
            <a:endParaRPr lang="de-DE" dirty="0">
              <a:solidFill>
                <a:srgbClr val="152FAF"/>
              </a:solidFill>
            </a:endParaRPr>
          </a:p>
        </p:txBody>
      </p:sp>
      <p:sp>
        <p:nvSpPr>
          <p:cNvPr id="3" name="Inhaltsplatzhalter 2"/>
          <p:cNvSpPr>
            <a:spLocks noGrp="1"/>
          </p:cNvSpPr>
          <p:nvPr>
            <p:ph idx="1"/>
          </p:nvPr>
        </p:nvSpPr>
        <p:spPr>
          <a:xfrm>
            <a:off x="395536" y="1635645"/>
            <a:ext cx="8291264" cy="2592289"/>
          </a:xfrm>
        </p:spPr>
        <p:txBody>
          <a:bodyPr/>
          <a:lstStyle/>
          <a:p>
            <a:r>
              <a:rPr lang="de-DE" dirty="0"/>
              <a:t>Direkte Folgeerscheinungen durch die Operation</a:t>
            </a:r>
          </a:p>
          <a:p>
            <a:r>
              <a:rPr lang="de-DE" dirty="0"/>
              <a:t>Nebenwirkungen der Chemotherapie (Hormonabfall, Haarverlust etc.)</a:t>
            </a:r>
          </a:p>
          <a:p>
            <a:r>
              <a:rPr lang="de-DE" dirty="0"/>
              <a:t>Nebenwirkungen der Strahlentherapie</a:t>
            </a:r>
          </a:p>
          <a:p>
            <a:r>
              <a:rPr lang="de-DE" dirty="0"/>
              <a:t>Pharmakologische Nebenwirkungen (z.B. </a:t>
            </a:r>
            <a:r>
              <a:rPr lang="de-DE" dirty="0" err="1"/>
              <a:t>Aromatasehemmer</a:t>
            </a:r>
            <a:r>
              <a:rPr lang="de-DE" dirty="0"/>
              <a:t>)</a:t>
            </a:r>
          </a:p>
          <a:p>
            <a:pPr>
              <a:buNone/>
            </a:pPr>
            <a:r>
              <a:rPr lang="de-DE" dirty="0"/>
              <a:t> </a:t>
            </a:r>
          </a:p>
          <a:p>
            <a:pPr>
              <a:buNone/>
            </a:pPr>
            <a:r>
              <a:rPr lang="de-DE" dirty="0"/>
              <a:t> </a:t>
            </a:r>
          </a:p>
          <a:p>
            <a:endParaRPr lang="de-DE" dirty="0"/>
          </a:p>
        </p:txBody>
      </p:sp>
    </p:spTree>
    <p:extLst>
      <p:ext uri="{BB962C8B-B14F-4D97-AF65-F5344CB8AC3E}">
        <p14:creationId xmlns:p14="http://schemas.microsoft.com/office/powerpoint/2010/main" xmlns="" val="1480258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a:solidFill>
                  <a:srgbClr val="152FAF"/>
                </a:solidFill>
              </a:rPr>
              <a:t>Einflussfaktoren - biologisch-somatisch</a:t>
            </a:r>
            <a:r>
              <a:rPr lang="de-DE" dirty="0"/>
              <a:t/>
            </a:r>
            <a:br>
              <a:rPr lang="de-DE" dirty="0"/>
            </a:br>
            <a:endParaRPr lang="de-DE" dirty="0"/>
          </a:p>
        </p:txBody>
      </p:sp>
      <p:sp>
        <p:nvSpPr>
          <p:cNvPr id="3" name="Inhaltsplatzhalter 2"/>
          <p:cNvSpPr>
            <a:spLocks noGrp="1"/>
          </p:cNvSpPr>
          <p:nvPr>
            <p:ph idx="1"/>
          </p:nvPr>
        </p:nvSpPr>
        <p:spPr>
          <a:xfrm>
            <a:off x="539552" y="987574"/>
            <a:ext cx="8229600" cy="3027784"/>
          </a:xfrm>
        </p:spPr>
        <p:txBody>
          <a:bodyPr/>
          <a:lstStyle/>
          <a:p>
            <a:pPr marL="0" indent="0">
              <a:buNone/>
            </a:pPr>
            <a:r>
              <a:rPr lang="de-CH" sz="1800" dirty="0"/>
              <a:t>Vagina, Blase, Urethra und Beckenbodenmuskulatur</a:t>
            </a:r>
          </a:p>
          <a:p>
            <a:pPr marL="0" indent="0">
              <a:buNone/>
            </a:pPr>
            <a:r>
              <a:rPr lang="de-CH" sz="2000" dirty="0"/>
              <a:t>Östrogenverlust führt zu…</a:t>
            </a:r>
            <a:endParaRPr lang="de-DE" sz="2000" dirty="0"/>
          </a:p>
          <a:p>
            <a:r>
              <a:rPr lang="de-CH" sz="1800" dirty="0"/>
              <a:t>Vaginalepithel wird dünner</a:t>
            </a:r>
            <a:endParaRPr lang="de-DE" sz="1800" dirty="0"/>
          </a:p>
          <a:p>
            <a:r>
              <a:rPr lang="de-CH" sz="1800" dirty="0"/>
              <a:t>Verlust der </a:t>
            </a:r>
            <a:r>
              <a:rPr lang="de-CH" sz="1800" dirty="0" err="1"/>
              <a:t>Vaginalfalten</a:t>
            </a:r>
            <a:endParaRPr lang="de-DE" sz="1800" dirty="0"/>
          </a:p>
          <a:p>
            <a:r>
              <a:rPr lang="de-CH" sz="1800" dirty="0"/>
              <a:t>Vagina wird kürzer</a:t>
            </a:r>
            <a:endParaRPr lang="de-DE" sz="1800" dirty="0"/>
          </a:p>
          <a:p>
            <a:r>
              <a:rPr lang="de-CH" sz="1800" dirty="0"/>
              <a:t>Anstieg des vaginalen pH</a:t>
            </a:r>
            <a:endParaRPr lang="de-DE" sz="1800" dirty="0"/>
          </a:p>
          <a:p>
            <a:r>
              <a:rPr lang="de-CH" sz="1800" dirty="0"/>
              <a:t>Durchblutungsminderung</a:t>
            </a:r>
            <a:endParaRPr lang="de-DE" sz="1800" dirty="0"/>
          </a:p>
          <a:p>
            <a:r>
              <a:rPr lang="de-CH" sz="1800" dirty="0"/>
              <a:t>Trockenheit der Vagina/</a:t>
            </a:r>
            <a:r>
              <a:rPr lang="de-CH" sz="1800" dirty="0" err="1"/>
              <a:t>Lubrikationsstörung</a:t>
            </a:r>
            <a:endParaRPr lang="de-DE" sz="1800" dirty="0"/>
          </a:p>
          <a:p>
            <a:r>
              <a:rPr lang="de-CH" sz="1800" dirty="0"/>
              <a:t>Schmerzen beim GV</a:t>
            </a:r>
            <a:endParaRPr lang="de-DE"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a:solidFill>
                  <a:srgbClr val="152FAF"/>
                </a:solidFill>
              </a:rPr>
              <a:t>Mögliche Folgen der Therapiemaßnahmen  </a:t>
            </a:r>
            <a:r>
              <a:rPr lang="de-DE" b="1" dirty="0"/>
              <a:t/>
            </a:r>
            <a:br>
              <a:rPr lang="de-DE" b="1" dirty="0"/>
            </a:br>
            <a:endParaRPr lang="de-DE" dirty="0"/>
          </a:p>
        </p:txBody>
      </p:sp>
      <p:sp>
        <p:nvSpPr>
          <p:cNvPr id="3" name="Inhaltsplatzhalter 2"/>
          <p:cNvSpPr>
            <a:spLocks noGrp="1"/>
          </p:cNvSpPr>
          <p:nvPr>
            <p:ph idx="1"/>
          </p:nvPr>
        </p:nvSpPr>
        <p:spPr>
          <a:xfrm>
            <a:off x="467544" y="267494"/>
            <a:ext cx="8219256" cy="3960441"/>
          </a:xfrm>
        </p:spPr>
        <p:txBody>
          <a:bodyPr/>
          <a:lstStyle/>
          <a:p>
            <a:pPr>
              <a:buNone/>
            </a:pPr>
            <a:endParaRPr lang="de-DE" b="1" dirty="0"/>
          </a:p>
          <a:p>
            <a:r>
              <a:rPr lang="de-DE" dirty="0"/>
              <a:t>Minderung oder Verlust der sexuellen Appetenz, der sexuellen Erregung, der </a:t>
            </a:r>
            <a:r>
              <a:rPr lang="de-DE" dirty="0" err="1"/>
              <a:t>Orgasmusfähigkeit</a:t>
            </a:r>
            <a:r>
              <a:rPr lang="de-DE" dirty="0"/>
              <a:t> und der Befriedigung</a:t>
            </a:r>
            <a:endParaRPr lang="de-DE" b="1" dirty="0"/>
          </a:p>
          <a:p>
            <a:r>
              <a:rPr lang="de-DE" dirty="0" err="1"/>
              <a:t>Dyspareunie</a:t>
            </a:r>
            <a:r>
              <a:rPr lang="de-DE" dirty="0"/>
              <a:t> (mangelnde </a:t>
            </a:r>
            <a:r>
              <a:rPr lang="de-DE" dirty="0" err="1"/>
              <a:t>Lubrikation</a:t>
            </a:r>
            <a:r>
              <a:rPr lang="de-DE" dirty="0"/>
              <a:t>)</a:t>
            </a:r>
            <a:endParaRPr lang="de-DE" b="1" dirty="0"/>
          </a:p>
          <a:p>
            <a:r>
              <a:rPr lang="de-DE" dirty="0"/>
              <a:t>Verlust/Verminderung der Wahrnehmung von Berührung und taktilen sexuellen Stimuli</a:t>
            </a:r>
            <a:endParaRPr lang="de-DE" b="1" dirty="0"/>
          </a:p>
          <a:p>
            <a:r>
              <a:rPr lang="de-DE" dirty="0"/>
              <a:t>Sekundäre Beeinflussung der Sexualität durch Veränderung des Körperbildes</a:t>
            </a:r>
          </a:p>
          <a:p>
            <a:r>
              <a:rPr lang="de-DE" dirty="0"/>
              <a:t>Schmerzen</a:t>
            </a:r>
            <a:endParaRPr lang="de-DE" b="1" dirty="0"/>
          </a:p>
          <a:p>
            <a:pPr>
              <a:buNone/>
            </a:pPr>
            <a:r>
              <a:rPr lang="de-DE" b="1" dirty="0"/>
              <a:t> </a:t>
            </a:r>
          </a:p>
          <a:p>
            <a:endParaRPr lang="de-DE"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1645444" y="435769"/>
            <a:ext cx="6172200" cy="625079"/>
          </a:xfrm>
        </p:spPr>
        <p:txBody>
          <a:bodyPr/>
          <a:lstStyle/>
          <a:p>
            <a:r>
              <a:rPr lang="de-DE" altLang="de-DE" dirty="0"/>
              <a:t> </a:t>
            </a:r>
          </a:p>
        </p:txBody>
      </p:sp>
      <p:sp>
        <p:nvSpPr>
          <p:cNvPr id="23555" name="Inhaltsplatzhalter 2"/>
          <p:cNvSpPr>
            <a:spLocks noGrp="1"/>
          </p:cNvSpPr>
          <p:nvPr>
            <p:ph idx="1"/>
          </p:nvPr>
        </p:nvSpPr>
        <p:spPr>
          <a:xfrm>
            <a:off x="251520" y="1779661"/>
            <a:ext cx="8892480" cy="2899495"/>
          </a:xfrm>
        </p:spPr>
        <p:txBody>
          <a:bodyPr/>
          <a:lstStyle/>
          <a:p>
            <a:pPr lvl="1">
              <a:defRPr/>
            </a:pPr>
            <a:endParaRPr lang="de-DE" altLang="de-DE" dirty="0"/>
          </a:p>
          <a:p>
            <a:pPr>
              <a:defRPr/>
            </a:pPr>
            <a:r>
              <a:rPr lang="de-DE" altLang="de-DE" sz="2000" dirty="0"/>
              <a:t>Zunächst Konzentration auf die notwendige Behandlung</a:t>
            </a:r>
          </a:p>
          <a:p>
            <a:pPr>
              <a:defRPr/>
            </a:pPr>
            <a:r>
              <a:rPr lang="de-DE" altLang="de-DE" sz="2000" dirty="0">
                <a:solidFill>
                  <a:schemeClr val="accent1">
                    <a:lumMod val="50000"/>
                  </a:schemeClr>
                </a:solidFill>
              </a:rPr>
              <a:t>Sexualität tritt in den Hintergrund</a:t>
            </a:r>
            <a:endParaRPr lang="de-DE" altLang="de-DE" sz="2000" dirty="0"/>
          </a:p>
          <a:p>
            <a:pPr>
              <a:defRPr/>
            </a:pPr>
            <a:r>
              <a:rPr lang="de-DE" altLang="de-DE" sz="2000" dirty="0"/>
              <a:t>Konfrontation mit einer Vielzahl von unterschiedlichen Einschränkungen und Beschwerden </a:t>
            </a:r>
          </a:p>
          <a:p>
            <a:pPr>
              <a:defRPr/>
            </a:pPr>
            <a:r>
              <a:rPr lang="de-DE" altLang="de-DE" sz="2000" dirty="0"/>
              <a:t>Mit Rückkehr in den Lebensalltag werden sexuelle Wünsche und krankheitsbedingte Beeinträchtigungen wichtig </a:t>
            </a:r>
          </a:p>
          <a:p>
            <a:pPr>
              <a:defRPr/>
            </a:pPr>
            <a:endParaRPr lang="de-DE" altLang="de-DE" dirty="0"/>
          </a:p>
          <a:p>
            <a:pPr>
              <a:defRPr/>
            </a:pPr>
            <a:endParaRPr lang="de-DE" altLang="de-DE" dirty="0"/>
          </a:p>
        </p:txBody>
      </p:sp>
      <p:sp>
        <p:nvSpPr>
          <p:cNvPr id="4" name="Datumsplatzhalter 3"/>
          <p:cNvSpPr>
            <a:spLocks noGrp="1"/>
          </p:cNvSpPr>
          <p:nvPr>
            <p:ph type="dt" sz="quarter" idx="4294967295"/>
          </p:nvPr>
        </p:nvSpPr>
        <p:spPr>
          <a:xfrm>
            <a:off x="5787629" y="4816079"/>
            <a:ext cx="788194" cy="211931"/>
          </a:xfrm>
          <a:prstGeom prst="rect">
            <a:avLst/>
          </a:prstGeom>
        </p:spPr>
        <p:txBody>
          <a:bodyPr/>
          <a:lstStyle/>
          <a:p>
            <a:pPr>
              <a:defRPr/>
            </a:pPr>
            <a:endParaRPr lang="de-DE" dirty="0"/>
          </a:p>
        </p:txBody>
      </p:sp>
      <p:sp>
        <p:nvSpPr>
          <p:cNvPr id="5" name="Fußzeilenplatzhalter 4"/>
          <p:cNvSpPr>
            <a:spLocks noGrp="1"/>
          </p:cNvSpPr>
          <p:nvPr>
            <p:ph type="ftr" sz="quarter" idx="4294967295"/>
          </p:nvPr>
        </p:nvSpPr>
        <p:spPr>
          <a:xfrm>
            <a:off x="1663304" y="4817269"/>
            <a:ext cx="3782615" cy="211931"/>
          </a:xfrm>
          <a:prstGeom prst="rect">
            <a:avLst/>
          </a:prstGeom>
        </p:spPr>
        <p:txBody>
          <a:bodyPr/>
          <a:lstStyle/>
          <a:p>
            <a:pPr>
              <a:defRPr/>
            </a:pPr>
            <a:r>
              <a:rPr lang="de-DE" dirty="0"/>
              <a:t> </a:t>
            </a:r>
          </a:p>
        </p:txBody>
      </p:sp>
      <p:pic>
        <p:nvPicPr>
          <p:cNvPr id="2" name="Grafik 1">
            <a:extLst>
              <a:ext uri="{FF2B5EF4-FFF2-40B4-BE49-F238E27FC236}">
                <a16:creationId xmlns:a16="http://schemas.microsoft.com/office/drawing/2014/main" xmlns="" id="{0391D365-FB95-405B-B66A-2F59220C3CA2}"/>
              </a:ext>
            </a:extLst>
          </p:cNvPr>
          <p:cNvPicPr>
            <a:picLocks noChangeAspect="1"/>
          </p:cNvPicPr>
          <p:nvPr/>
        </p:nvPicPr>
        <p:blipFill>
          <a:blip r:embed="rId2" cstate="print"/>
          <a:stretch>
            <a:fillRect/>
          </a:stretch>
        </p:blipFill>
        <p:spPr>
          <a:xfrm>
            <a:off x="1043608" y="195486"/>
            <a:ext cx="6858594" cy="1896020"/>
          </a:xfrm>
          <a:prstGeom prst="rect">
            <a:avLst/>
          </a:prstGeom>
        </p:spPr>
      </p:pic>
    </p:spTree>
    <p:extLst>
      <p:ext uri="{BB962C8B-B14F-4D97-AF65-F5344CB8AC3E}">
        <p14:creationId xmlns:p14="http://schemas.microsoft.com/office/powerpoint/2010/main" xmlns="" val="1585703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el 1"/>
          <p:cNvSpPr>
            <a:spLocks noGrp="1"/>
          </p:cNvSpPr>
          <p:nvPr>
            <p:ph type="title"/>
          </p:nvPr>
        </p:nvSpPr>
        <p:spPr>
          <a:xfrm>
            <a:off x="4283968" y="255089"/>
            <a:ext cx="8229600" cy="625079"/>
          </a:xfrm>
        </p:spPr>
        <p:txBody>
          <a:bodyPr/>
          <a:lstStyle/>
          <a:p>
            <a:r>
              <a:rPr lang="de-DE" sz="1800" dirty="0"/>
              <a:t>Sexualanamnese als integraler Bestandteil </a:t>
            </a:r>
            <a:br>
              <a:rPr lang="de-DE" sz="1800" dirty="0"/>
            </a:br>
            <a:r>
              <a:rPr lang="de-DE" sz="1800" dirty="0"/>
              <a:t>der onkologischen Nachsorge</a:t>
            </a:r>
          </a:p>
        </p:txBody>
      </p:sp>
      <p:pic>
        <p:nvPicPr>
          <p:cNvPr id="39939" name="Inhaltsplatzhalter 5"/>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2160588" y="1526680"/>
            <a:ext cx="5248275" cy="3049191"/>
          </a:xfrm>
        </p:spPr>
      </p:pic>
      <p:sp>
        <p:nvSpPr>
          <p:cNvPr id="4" name="Datumsplatzhalter 3"/>
          <p:cNvSpPr>
            <a:spLocks noGrp="1"/>
          </p:cNvSpPr>
          <p:nvPr>
            <p:ph type="dt" sz="quarter" idx="10"/>
          </p:nvPr>
        </p:nvSpPr>
        <p:spPr/>
        <p:txBody>
          <a:bodyPr/>
          <a:lstStyle/>
          <a:p>
            <a:pPr>
              <a:defRPr/>
            </a:pPr>
            <a:r>
              <a:rPr lang="de-DE" dirty="0"/>
              <a:t> </a:t>
            </a:r>
          </a:p>
        </p:txBody>
      </p:sp>
      <p:sp>
        <p:nvSpPr>
          <p:cNvPr id="5" name="Fußzeilenplatzhalter 4"/>
          <p:cNvSpPr>
            <a:spLocks noGrp="1"/>
          </p:cNvSpPr>
          <p:nvPr>
            <p:ph type="ftr" sz="quarter" idx="11"/>
          </p:nvPr>
        </p:nvSpPr>
        <p:spPr/>
        <p:txBody>
          <a:bodyPr/>
          <a:lstStyle/>
          <a:p>
            <a:pPr>
              <a:defRPr/>
            </a:pPr>
            <a:endParaRPr lang="de-DE" dirty="0"/>
          </a:p>
        </p:txBody>
      </p:sp>
      <p:pic>
        <p:nvPicPr>
          <p:cNvPr id="2" name="Grafik 1">
            <a:extLst>
              <a:ext uri="{FF2B5EF4-FFF2-40B4-BE49-F238E27FC236}">
                <a16:creationId xmlns:a16="http://schemas.microsoft.com/office/drawing/2014/main" xmlns="" id="{D4B1CC11-FD5E-44BC-86DB-0C587AB29E76}"/>
              </a:ext>
            </a:extLst>
          </p:cNvPr>
          <p:cNvPicPr>
            <a:picLocks noChangeAspect="1"/>
          </p:cNvPicPr>
          <p:nvPr/>
        </p:nvPicPr>
        <p:blipFill>
          <a:blip r:embed="rId3" cstate="print"/>
          <a:stretch>
            <a:fillRect/>
          </a:stretch>
        </p:blipFill>
        <p:spPr>
          <a:xfrm>
            <a:off x="0" y="-25448"/>
            <a:ext cx="2566638" cy="1639966"/>
          </a:xfrm>
          <a:prstGeom prst="rect">
            <a:avLst/>
          </a:prstGeom>
        </p:spPr>
      </p:pic>
    </p:spTree>
    <p:extLst>
      <p:ext uri="{BB962C8B-B14F-4D97-AF65-F5344CB8AC3E}">
        <p14:creationId xmlns:p14="http://schemas.microsoft.com/office/powerpoint/2010/main" xmlns="" val="396718836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el 1"/>
          <p:cNvSpPr>
            <a:spLocks noGrp="1"/>
          </p:cNvSpPr>
          <p:nvPr>
            <p:ph type="title"/>
          </p:nvPr>
        </p:nvSpPr>
        <p:spPr>
          <a:xfrm>
            <a:off x="691649" y="411510"/>
            <a:ext cx="8229600" cy="625079"/>
          </a:xfrm>
        </p:spPr>
        <p:txBody>
          <a:bodyPr/>
          <a:lstStyle/>
          <a:p>
            <a:r>
              <a:rPr lang="de-DE" dirty="0"/>
              <a:t>Ich biete ein Gespräch an…</a:t>
            </a:r>
            <a:br>
              <a:rPr lang="de-DE" dirty="0"/>
            </a:br>
            <a:r>
              <a:rPr lang="de-DE" dirty="0"/>
              <a:t/>
            </a:r>
            <a:br>
              <a:rPr lang="de-DE" dirty="0"/>
            </a:br>
            <a:r>
              <a:rPr lang="de-DE" sz="2400" dirty="0">
                <a:solidFill>
                  <a:srgbClr val="545455"/>
                </a:solidFill>
              </a:rPr>
              <a:t>Mausefalle: Ich gerate unter Druck eine Lösung parat haben zu müssen.</a:t>
            </a:r>
            <a:br>
              <a:rPr lang="de-DE" sz="2400" dirty="0">
                <a:solidFill>
                  <a:srgbClr val="545455"/>
                </a:solidFill>
              </a:rPr>
            </a:br>
            <a:r>
              <a:rPr lang="de-DE" dirty="0">
                <a:solidFill>
                  <a:srgbClr val="545455"/>
                </a:solidFill>
              </a:rPr>
              <a:t/>
            </a:r>
            <a:br>
              <a:rPr lang="de-DE" dirty="0">
                <a:solidFill>
                  <a:srgbClr val="545455"/>
                </a:solidFill>
              </a:rPr>
            </a:br>
            <a:r>
              <a:rPr lang="de-DE" sz="2400" dirty="0">
                <a:solidFill>
                  <a:srgbClr val="545455"/>
                </a:solidFill>
              </a:rPr>
              <a:t>Ziel: Einen Impuls geben?</a:t>
            </a:r>
            <a:br>
              <a:rPr lang="de-DE" sz="2400" dirty="0">
                <a:solidFill>
                  <a:srgbClr val="545455"/>
                </a:solidFill>
              </a:rPr>
            </a:br>
            <a:r>
              <a:rPr lang="de-DE" dirty="0">
                <a:solidFill>
                  <a:srgbClr val="545455"/>
                </a:solidFill>
              </a:rPr>
              <a:t/>
            </a:r>
            <a:br>
              <a:rPr lang="de-DE" dirty="0">
                <a:solidFill>
                  <a:srgbClr val="545455"/>
                </a:solidFill>
              </a:rPr>
            </a:br>
            <a:r>
              <a:rPr lang="de-DE" dirty="0"/>
              <a:t/>
            </a:r>
            <a:br>
              <a:rPr lang="de-DE" dirty="0"/>
            </a:br>
            <a:endParaRPr lang="de-DE" dirty="0"/>
          </a:p>
        </p:txBody>
      </p:sp>
      <p:sp>
        <p:nvSpPr>
          <p:cNvPr id="4" name="Datumsplatzhalter 3"/>
          <p:cNvSpPr>
            <a:spLocks noGrp="1"/>
          </p:cNvSpPr>
          <p:nvPr>
            <p:ph type="dt" sz="quarter" idx="10"/>
          </p:nvPr>
        </p:nvSpPr>
        <p:spPr/>
        <p:txBody>
          <a:bodyPr/>
          <a:lstStyle/>
          <a:p>
            <a:pPr>
              <a:defRPr/>
            </a:pPr>
            <a:r>
              <a:rPr lang="de-DE" dirty="0"/>
              <a:t> </a:t>
            </a:r>
          </a:p>
        </p:txBody>
      </p:sp>
      <p:sp>
        <p:nvSpPr>
          <p:cNvPr id="5" name="Fußzeilenplatzhalter 4"/>
          <p:cNvSpPr>
            <a:spLocks noGrp="1"/>
          </p:cNvSpPr>
          <p:nvPr>
            <p:ph type="ftr" sz="quarter" idx="11"/>
          </p:nvPr>
        </p:nvSpPr>
        <p:spPr/>
        <p:txBody>
          <a:bodyPr/>
          <a:lstStyle/>
          <a:p>
            <a:pPr>
              <a:defRPr/>
            </a:pPr>
            <a:endParaRPr lang="de-DE" dirty="0"/>
          </a:p>
        </p:txBody>
      </p:sp>
      <p:pic>
        <p:nvPicPr>
          <p:cNvPr id="9" name="Inhaltsplatzhalter 8">
            <a:extLst>
              <a:ext uri="{FF2B5EF4-FFF2-40B4-BE49-F238E27FC236}">
                <a16:creationId xmlns:a16="http://schemas.microsoft.com/office/drawing/2014/main" xmlns="" id="{7DDE69B2-988E-49B1-87CB-4695BA1356F2}"/>
              </a:ext>
            </a:extLst>
          </p:cNvPr>
          <p:cNvPicPr>
            <a:picLocks noGrp="1" noChangeAspect="1"/>
          </p:cNvPicPr>
          <p:nvPr>
            <p:ph idx="1"/>
          </p:nvPr>
        </p:nvPicPr>
        <p:blipFill>
          <a:blip r:embed="rId2" cstate="print"/>
          <a:stretch>
            <a:fillRect/>
          </a:stretch>
        </p:blipFill>
        <p:spPr>
          <a:xfrm>
            <a:off x="5515171" y="2051681"/>
            <a:ext cx="2729237" cy="2896333"/>
          </a:xfrm>
          <a:prstGeom prst="rect">
            <a:avLst/>
          </a:prstGeom>
        </p:spPr>
      </p:pic>
    </p:spTree>
    <p:extLst>
      <p:ext uri="{BB962C8B-B14F-4D97-AF65-F5344CB8AC3E}">
        <p14:creationId xmlns:p14="http://schemas.microsoft.com/office/powerpoint/2010/main" xmlns="" val="87318207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 </a:t>
            </a:r>
            <a:r>
              <a:rPr lang="de-DE" sz="2800" dirty="0">
                <a:solidFill>
                  <a:srgbClr val="152FAF"/>
                </a:solidFill>
              </a:rPr>
              <a:t>Der Gesprächseinstieg „Variante kurz“</a:t>
            </a:r>
          </a:p>
        </p:txBody>
      </p:sp>
      <p:sp>
        <p:nvSpPr>
          <p:cNvPr id="3" name="Inhaltsplatzhalter 2"/>
          <p:cNvSpPr>
            <a:spLocks noGrp="1"/>
          </p:cNvSpPr>
          <p:nvPr>
            <p:ph idx="1"/>
          </p:nvPr>
        </p:nvSpPr>
        <p:spPr/>
        <p:txBody>
          <a:bodyPr/>
          <a:lstStyle/>
          <a:p>
            <a:pPr marL="288925" indent="-288925">
              <a:spcAft>
                <a:spcPct val="25000"/>
              </a:spcAft>
            </a:pPr>
            <a:r>
              <a:rPr lang="de-DE" altLang="de-DE" dirty="0"/>
              <a:t>Sind Sie mit Ihrem Sexualleben zufrieden?</a:t>
            </a:r>
          </a:p>
          <a:p>
            <a:pPr marL="288925" indent="-288925">
              <a:spcAft>
                <a:spcPct val="25000"/>
              </a:spcAft>
            </a:pPr>
            <a:r>
              <a:rPr lang="de-DE" altLang="de-DE" dirty="0"/>
              <a:t>Stört Sie das?</a:t>
            </a:r>
          </a:p>
          <a:p>
            <a:pPr marL="288925" indent="-288925">
              <a:spcAft>
                <a:spcPct val="25000"/>
              </a:spcAft>
            </a:pPr>
            <a:r>
              <a:rPr lang="de-DE" altLang="de-DE" dirty="0"/>
              <a:t>Möchten Sie daran etwas ändern?</a:t>
            </a:r>
          </a:p>
          <a:p>
            <a:pPr marL="288925" indent="-288925">
              <a:spcAft>
                <a:spcPct val="25000"/>
              </a:spcAft>
              <a:buFontTx/>
              <a:buChar char="•"/>
            </a:pPr>
            <a:endParaRPr lang="de-DE" altLang="de-DE" dirty="0"/>
          </a:p>
          <a:p>
            <a:endParaRPr lang="de-DE" dirty="0"/>
          </a:p>
        </p:txBody>
      </p:sp>
    </p:spTree>
    <p:extLst>
      <p:ext uri="{BB962C8B-B14F-4D97-AF65-F5344CB8AC3E}">
        <p14:creationId xmlns:p14="http://schemas.microsoft.com/office/powerpoint/2010/main" xmlns="" val="3106237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 </a:t>
            </a:r>
            <a:r>
              <a:rPr lang="de-DE" sz="2800" dirty="0">
                <a:solidFill>
                  <a:srgbClr val="152FAF"/>
                </a:solidFill>
              </a:rPr>
              <a:t>Der Gesprächseinstieg „Variante spezifisch“ </a:t>
            </a:r>
          </a:p>
        </p:txBody>
      </p:sp>
      <p:sp>
        <p:nvSpPr>
          <p:cNvPr id="3" name="Inhaltsplatzhalter 2"/>
          <p:cNvSpPr>
            <a:spLocks noGrp="1"/>
          </p:cNvSpPr>
          <p:nvPr>
            <p:ph idx="1"/>
          </p:nvPr>
        </p:nvSpPr>
        <p:spPr/>
        <p:txBody>
          <a:bodyPr/>
          <a:lstStyle/>
          <a:p>
            <a:pPr marL="288925" indent="-288925">
              <a:spcAft>
                <a:spcPct val="25000"/>
              </a:spcAft>
            </a:pPr>
            <a:r>
              <a:rPr lang="de-DE" altLang="de-DE" dirty="0"/>
              <a:t>„ Ich weiß, dass es bei Frauen in Folge einer Brustkrebserkrankungen häufig sexuelle Probleme gibt. Viele Frauen in meiner Praxis haben mir darüber berichtet. Ist das auch für Sie ein Anliegen?“ </a:t>
            </a:r>
          </a:p>
          <a:p>
            <a:pPr marL="288925" indent="-288925">
              <a:spcAft>
                <a:spcPct val="25000"/>
              </a:spcAft>
              <a:buFontTx/>
              <a:buChar char="•"/>
            </a:pPr>
            <a:endParaRPr lang="de-DE" altLang="de-DE" dirty="0"/>
          </a:p>
          <a:p>
            <a:pPr marL="288925" indent="-288925">
              <a:spcAft>
                <a:spcPct val="25000"/>
              </a:spcAft>
            </a:pPr>
            <a:r>
              <a:rPr lang="de-DE" altLang="de-DE" dirty="0"/>
              <a:t>  Wenn die Patientin zustimmt </a:t>
            </a:r>
            <a:r>
              <a:rPr lang="de-DE" altLang="de-DE" b="1" dirty="0">
                <a:sym typeface="Symbol" pitchFamily="18" charset="2"/>
              </a:rPr>
              <a:t></a:t>
            </a:r>
            <a:endParaRPr lang="de-DE" altLang="de-DE" dirty="0">
              <a:latin typeface="Tahoma" pitchFamily="34" charset="0"/>
            </a:endParaRPr>
          </a:p>
          <a:p>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 </a:t>
            </a:r>
            <a:r>
              <a:rPr lang="de-DE" sz="2800" dirty="0">
                <a:solidFill>
                  <a:srgbClr val="152FAF"/>
                </a:solidFill>
              </a:rPr>
              <a:t>Der Gesprächseinstieg</a:t>
            </a:r>
          </a:p>
        </p:txBody>
      </p:sp>
      <p:sp>
        <p:nvSpPr>
          <p:cNvPr id="3" name="Inhaltsplatzhalter 2"/>
          <p:cNvSpPr>
            <a:spLocks noGrp="1"/>
          </p:cNvSpPr>
          <p:nvPr>
            <p:ph idx="1"/>
          </p:nvPr>
        </p:nvSpPr>
        <p:spPr/>
        <p:txBody>
          <a:bodyPr/>
          <a:lstStyle/>
          <a:p>
            <a:pPr marL="288925" indent="-288925">
              <a:spcAft>
                <a:spcPct val="25000"/>
              </a:spcAft>
            </a:pPr>
            <a:r>
              <a:rPr lang="de-DE" altLang="de-DE" dirty="0"/>
              <a:t>Ich möchten Ihnen nun einige Fragen zu Ihrer Sexualität stellen. Sind Sie damit einverstanden?“ </a:t>
            </a:r>
          </a:p>
          <a:p>
            <a:pPr marL="288925" indent="-288925">
              <a:spcAft>
                <a:spcPct val="25000"/>
              </a:spcAft>
            </a:pPr>
            <a:r>
              <a:rPr lang="de-DE" altLang="de-DE" dirty="0"/>
              <a:t>Ein Anliegen zu haben ist eine Sache. Darüber mit dem Arzt, der Ärztin zu sprechen eine andere. 	</a:t>
            </a:r>
          </a:p>
          <a:p>
            <a:pPr marL="288925" indent="-288925">
              <a:spcAft>
                <a:spcPct val="25000"/>
              </a:spcAft>
            </a:pPr>
            <a:r>
              <a:rPr lang="de-DE" altLang="de-DE" dirty="0"/>
              <a:t>Die Entscheidung ob sie auf das Angebot eingehen möchte, liegt bei der Patientin. Es ist daher wichtig sich im Vorfeld der Exploration dieses Einverständnis geben zu lassen. </a:t>
            </a:r>
            <a:endParaRPr lang="de-DE" altLang="de-DE" dirty="0">
              <a:latin typeface="Tahoma" pitchFamily="34" charset="0"/>
            </a:endParaRPr>
          </a:p>
          <a:p>
            <a:endParaRPr lang="de-DE"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ChangeArrowheads="1"/>
          </p:cNvSpPr>
          <p:nvPr/>
        </p:nvSpPr>
        <p:spPr bwMode="auto">
          <a:xfrm>
            <a:off x="827584" y="339502"/>
            <a:ext cx="6336704" cy="527447"/>
          </a:xfrm>
          <a:prstGeom prst="rect">
            <a:avLst/>
          </a:prstGeom>
          <a:noFill/>
          <a:ln w="9525">
            <a:noFill/>
            <a:miter lim="800000"/>
            <a:headEnd/>
            <a:tailEnd/>
          </a:ln>
        </p:spPr>
        <p:txBody>
          <a:bodyPr anchor="b" anchorCtr="1"/>
          <a:lstStyle/>
          <a:p>
            <a:pPr algn="ctr">
              <a:lnSpc>
                <a:spcPct val="80000"/>
              </a:lnSpc>
            </a:pPr>
            <a:r>
              <a:rPr lang="de-DE" altLang="de-DE" sz="2800" dirty="0">
                <a:solidFill>
                  <a:srgbClr val="152FAF"/>
                </a:solidFill>
                <a:cs typeface="Times New Roman" pitchFamily="18" charset="0"/>
              </a:rPr>
              <a:t>Was soll ich tun?...</a:t>
            </a:r>
            <a:r>
              <a:rPr lang="de-DE" altLang="de-DE" sz="2800" dirty="0">
                <a:solidFill>
                  <a:srgbClr val="152FAF"/>
                </a:solidFill>
                <a:latin typeface="Tahoma" pitchFamily="34" charset="0"/>
                <a:cs typeface="Times New Roman" pitchFamily="18" charset="0"/>
              </a:rPr>
              <a:t>als Ärztin/als Arzt</a:t>
            </a:r>
          </a:p>
        </p:txBody>
      </p:sp>
      <p:sp>
        <p:nvSpPr>
          <p:cNvPr id="39939" name="Text Box 4"/>
          <p:cNvSpPr txBox="1">
            <a:spLocks noChangeArrowheads="1"/>
          </p:cNvSpPr>
          <p:nvPr/>
        </p:nvSpPr>
        <p:spPr bwMode="auto">
          <a:xfrm>
            <a:off x="609601" y="1257300"/>
            <a:ext cx="7788275" cy="5262979"/>
          </a:xfrm>
          <a:prstGeom prst="rect">
            <a:avLst/>
          </a:prstGeom>
          <a:noFill/>
          <a:ln w="9525">
            <a:noFill/>
            <a:miter lim="800000"/>
            <a:headEnd/>
            <a:tailEnd/>
          </a:ln>
        </p:spPr>
        <p:txBody>
          <a:bodyPr>
            <a:spAutoFit/>
          </a:bodyPr>
          <a:lstStyle/>
          <a:p>
            <a:pPr marL="288925" indent="-288925" algn="just">
              <a:spcAft>
                <a:spcPct val="25000"/>
              </a:spcAft>
            </a:pPr>
            <a:r>
              <a:rPr lang="de-DE" altLang="de-DE" sz="2400" dirty="0">
                <a:cs typeface="Times New Roman" pitchFamily="18" charset="0"/>
              </a:rPr>
              <a:t> 	</a:t>
            </a:r>
            <a:r>
              <a:rPr lang="de-DE" altLang="de-DE" sz="2000" dirty="0">
                <a:cs typeface="Times New Roman" pitchFamily="18" charset="0"/>
              </a:rPr>
              <a:t>Die Patientin </a:t>
            </a:r>
            <a:r>
              <a:rPr lang="de-DE" altLang="de-DE" sz="2000" b="1" dirty="0">
                <a:cs typeface="Times New Roman" pitchFamily="18" charset="0"/>
              </a:rPr>
              <a:t>aktiv </a:t>
            </a:r>
            <a:r>
              <a:rPr lang="de-DE" altLang="de-DE" sz="2000" dirty="0">
                <a:cs typeface="Times New Roman" pitchFamily="18" charset="0"/>
              </a:rPr>
              <a:t>durch das Interview führen!</a:t>
            </a:r>
            <a:endParaRPr lang="de-DE" altLang="de-DE" sz="2000" dirty="0">
              <a:latin typeface="Tahoma" pitchFamily="34" charset="0"/>
              <a:cs typeface="Times New Roman" pitchFamily="18" charset="0"/>
            </a:endParaRPr>
          </a:p>
          <a:p>
            <a:pPr marL="288925" indent="-288925">
              <a:spcAft>
                <a:spcPct val="25000"/>
              </a:spcAft>
            </a:pPr>
            <a:r>
              <a:rPr lang="de-DE" altLang="de-DE" sz="2000" dirty="0">
                <a:cs typeface="Times New Roman" pitchFamily="18" charset="0"/>
              </a:rPr>
              <a:t>	Nicht auffordern: “Erzählen Sie mal" </a:t>
            </a:r>
            <a:r>
              <a:rPr lang="de-DE" altLang="de-DE" sz="2000" b="1" dirty="0">
                <a:sym typeface="Symbol" pitchFamily="18" charset="2"/>
              </a:rPr>
              <a:t></a:t>
            </a:r>
            <a:r>
              <a:rPr lang="de-DE" altLang="de-DE" sz="2000" dirty="0">
                <a:cs typeface="Times New Roman" pitchFamily="18" charset="0"/>
              </a:rPr>
              <a:t> Überforderung. </a:t>
            </a:r>
          </a:p>
          <a:p>
            <a:pPr marL="288925" indent="-288925">
              <a:spcAft>
                <a:spcPct val="25000"/>
              </a:spcAft>
            </a:pPr>
            <a:r>
              <a:rPr lang="de-DE" altLang="de-DE" sz="2000" dirty="0">
                <a:cs typeface="Times New Roman" pitchFamily="18" charset="0"/>
              </a:rPr>
              <a:t>	Die Patienten haben häufig keine Sprache zu diesem Thema, sie schämen sich im allgemeinen.</a:t>
            </a:r>
            <a:endParaRPr lang="de-DE" altLang="de-DE" sz="2000" dirty="0">
              <a:latin typeface="Tahoma" pitchFamily="34" charset="0"/>
              <a:cs typeface="Times New Roman" pitchFamily="18" charset="0"/>
            </a:endParaRPr>
          </a:p>
          <a:p>
            <a:pPr marL="288925" indent="-288925">
              <a:spcAft>
                <a:spcPct val="25000"/>
              </a:spcAft>
              <a:buFontTx/>
              <a:buChar char="•"/>
            </a:pPr>
            <a:r>
              <a:rPr lang="de-DE" altLang="de-DE" sz="2000" b="1" dirty="0">
                <a:cs typeface="Times New Roman" pitchFamily="18" charset="0"/>
              </a:rPr>
              <a:t>Solange fragen</a:t>
            </a:r>
            <a:r>
              <a:rPr lang="de-DE" altLang="de-DE" sz="2000" dirty="0">
                <a:cs typeface="Times New Roman" pitchFamily="18" charset="0"/>
              </a:rPr>
              <a:t>, bis Sie sich ein </a:t>
            </a:r>
            <a:r>
              <a:rPr lang="de-DE" altLang="de-DE" sz="2000" b="1" dirty="0">
                <a:cs typeface="Times New Roman" pitchFamily="18" charset="0"/>
              </a:rPr>
              <a:t>klares Bild von der sexuellen</a:t>
            </a:r>
            <a:r>
              <a:rPr lang="de-DE" altLang="de-DE" sz="2000" b="1" dirty="0">
                <a:latin typeface="Tahoma" pitchFamily="34" charset="0"/>
                <a:cs typeface="Times New Roman" pitchFamily="18" charset="0"/>
              </a:rPr>
              <a:t> </a:t>
            </a:r>
            <a:r>
              <a:rPr lang="de-DE" altLang="de-DE" sz="2000" b="1" dirty="0">
                <a:cs typeface="Times New Roman" pitchFamily="18" charset="0"/>
              </a:rPr>
              <a:t>Symptomatik</a:t>
            </a:r>
            <a:r>
              <a:rPr lang="de-DE" altLang="de-DE" sz="2000" dirty="0">
                <a:cs typeface="Times New Roman" pitchFamily="18" charset="0"/>
              </a:rPr>
              <a:t> machen können.</a:t>
            </a:r>
            <a:endParaRPr lang="de-DE" altLang="de-DE" sz="2000" dirty="0">
              <a:latin typeface="Tahoma" pitchFamily="34" charset="0"/>
              <a:cs typeface="Times New Roman" pitchFamily="18" charset="0"/>
            </a:endParaRPr>
          </a:p>
          <a:p>
            <a:pPr marL="288925" indent="-288925">
              <a:spcAft>
                <a:spcPct val="25000"/>
              </a:spcAft>
              <a:buFontTx/>
              <a:buChar char="•"/>
            </a:pPr>
            <a:r>
              <a:rPr lang="de-DE" altLang="de-DE" sz="2000" dirty="0">
                <a:cs typeface="Times New Roman" pitchFamily="18" charset="0"/>
              </a:rPr>
              <a:t>Nach persönlichen Erwartungen der Patienten fragen. Diese stehen oft im krassen Gegensatz zu ihren realen sexuellen Lebenswelten, deswegen Erwartungen und Mythen offen legen </a:t>
            </a:r>
            <a:r>
              <a:rPr lang="de-DE" altLang="de-DE" dirty="0">
                <a:latin typeface="Arial" pitchFamily="34" charset="0"/>
                <a:cs typeface="Arial" pitchFamily="34" charset="0"/>
              </a:rPr>
              <a:t>und dekonstruieren.</a:t>
            </a:r>
          </a:p>
          <a:p>
            <a:pPr marL="288925" indent="-288925" algn="ctr">
              <a:spcAft>
                <a:spcPct val="25000"/>
              </a:spcAft>
            </a:pPr>
            <a:r>
              <a:rPr lang="de-DE" altLang="de-DE" sz="1600" dirty="0">
                <a:cs typeface="Times New Roman" pitchFamily="18" charset="0"/>
              </a:rPr>
              <a:t/>
            </a:r>
            <a:br>
              <a:rPr lang="de-DE" altLang="de-DE" sz="1600" dirty="0">
                <a:cs typeface="Times New Roman" pitchFamily="18" charset="0"/>
              </a:rPr>
            </a:br>
            <a:endParaRPr lang="de-DE" altLang="de-DE" sz="1600" dirty="0">
              <a:latin typeface="Tahoma" pitchFamily="34" charset="0"/>
              <a:cs typeface="Times New Roman" pitchFamily="18" charset="0"/>
            </a:endParaRPr>
          </a:p>
          <a:p>
            <a:pPr marL="288925" indent="-288925">
              <a:spcAft>
                <a:spcPct val="25000"/>
              </a:spcAft>
            </a:pPr>
            <a:r>
              <a:rPr lang="de-DE" altLang="de-DE" sz="1600" dirty="0">
                <a:cs typeface="Times New Roman" pitchFamily="18" charset="0"/>
              </a:rPr>
              <a:t/>
            </a:r>
            <a:br>
              <a:rPr lang="de-DE" altLang="de-DE" sz="1600" dirty="0">
                <a:cs typeface="Times New Roman" pitchFamily="18" charset="0"/>
              </a:rPr>
            </a:br>
            <a:endParaRPr lang="de-DE" altLang="de-DE" sz="1600" dirty="0">
              <a:latin typeface="Tahoma" pitchFamily="34" charset="0"/>
            </a:endParaRPr>
          </a:p>
          <a:p>
            <a:pPr marL="288925" indent="-288925">
              <a:spcAft>
                <a:spcPct val="25000"/>
              </a:spcAft>
            </a:pPr>
            <a:endParaRPr lang="de-DE" altLang="de-DE" sz="2400" dirty="0">
              <a:latin typeface="Tahoma" pitchFamily="34" charset="0"/>
            </a:endParaRPr>
          </a:p>
          <a:p>
            <a:pPr marL="288925" indent="-288925">
              <a:spcAft>
                <a:spcPct val="25000"/>
              </a:spcAft>
              <a:buFontTx/>
              <a:buChar char="•"/>
            </a:pPr>
            <a:endParaRPr lang="de-DE" altLang="de-DE" sz="2400" dirty="0">
              <a:latin typeface="Tahoma"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69DE635-F34E-4F9A-835C-9F7249E16CA9}"/>
              </a:ext>
            </a:extLst>
          </p:cNvPr>
          <p:cNvSpPr>
            <a:spLocks noGrp="1"/>
          </p:cNvSpPr>
          <p:nvPr>
            <p:ph type="title"/>
          </p:nvPr>
        </p:nvSpPr>
        <p:spPr/>
        <p:txBody>
          <a:bodyPr/>
          <a:lstStyle/>
          <a:p>
            <a:r>
              <a:rPr lang="de-DE" sz="2800" dirty="0">
                <a:solidFill>
                  <a:srgbClr val="152FAF"/>
                </a:solidFill>
              </a:rPr>
              <a:t>Tipps zu „Ich biete ein Gespräch an…“</a:t>
            </a:r>
            <a:r>
              <a:rPr lang="de-DE" dirty="0"/>
              <a:t/>
            </a:r>
            <a:br>
              <a:rPr lang="de-DE" dirty="0"/>
            </a:br>
            <a:r>
              <a:rPr lang="de-DE" dirty="0"/>
              <a:t/>
            </a:r>
            <a:br>
              <a:rPr lang="de-DE" dirty="0"/>
            </a:br>
            <a:endParaRPr lang="de-DE" dirty="0"/>
          </a:p>
        </p:txBody>
      </p:sp>
      <p:sp>
        <p:nvSpPr>
          <p:cNvPr id="3" name="Inhaltsplatzhalter 2">
            <a:extLst>
              <a:ext uri="{FF2B5EF4-FFF2-40B4-BE49-F238E27FC236}">
                <a16:creationId xmlns:a16="http://schemas.microsoft.com/office/drawing/2014/main" xmlns="" id="{5888A760-05C3-4B8C-8F93-1B67ECCEA558}"/>
              </a:ext>
            </a:extLst>
          </p:cNvPr>
          <p:cNvSpPr>
            <a:spLocks noGrp="1"/>
          </p:cNvSpPr>
          <p:nvPr>
            <p:ph idx="1"/>
          </p:nvPr>
        </p:nvSpPr>
        <p:spPr/>
        <p:txBody>
          <a:bodyPr/>
          <a:lstStyle/>
          <a:p>
            <a:r>
              <a:rPr lang="de-DE" dirty="0"/>
              <a:t>Fragen statt sagen!</a:t>
            </a:r>
          </a:p>
          <a:p>
            <a:r>
              <a:rPr lang="de-DE" dirty="0"/>
              <a:t>Was ist mein erstes Bild?</a:t>
            </a:r>
          </a:p>
          <a:p>
            <a:r>
              <a:rPr lang="de-DE" dirty="0"/>
              <a:t>Das ist meine erste Mausefalle</a:t>
            </a:r>
          </a:p>
          <a:p>
            <a:endParaRPr lang="de-DE" dirty="0"/>
          </a:p>
          <a:p>
            <a:r>
              <a:rPr lang="de-DE" dirty="0"/>
              <a:t>Zuerst die emotionale Bindung, dann die rationale Erläuterung</a:t>
            </a:r>
          </a:p>
          <a:p>
            <a:r>
              <a:rPr lang="de-DE" dirty="0"/>
              <a:t>Je mühsamer die Fragen, desto schlechter das Ergebnis</a:t>
            </a:r>
          </a:p>
        </p:txBody>
      </p:sp>
      <p:pic>
        <p:nvPicPr>
          <p:cNvPr id="4" name="Grafik 3">
            <a:extLst>
              <a:ext uri="{FF2B5EF4-FFF2-40B4-BE49-F238E27FC236}">
                <a16:creationId xmlns:a16="http://schemas.microsoft.com/office/drawing/2014/main" xmlns="" id="{4ABD7ED1-2035-4914-91B4-70092615D76C}"/>
              </a:ext>
            </a:extLst>
          </p:cNvPr>
          <p:cNvPicPr>
            <a:picLocks noChangeAspect="1"/>
          </p:cNvPicPr>
          <p:nvPr/>
        </p:nvPicPr>
        <p:blipFill>
          <a:blip r:embed="rId2" cstate="print"/>
          <a:stretch>
            <a:fillRect/>
          </a:stretch>
        </p:blipFill>
        <p:spPr>
          <a:xfrm>
            <a:off x="395536" y="2139702"/>
            <a:ext cx="402371" cy="317019"/>
          </a:xfrm>
          <a:prstGeom prst="rect">
            <a:avLst/>
          </a:prstGeom>
        </p:spPr>
      </p:pic>
    </p:spTree>
    <p:extLst>
      <p:ext uri="{BB962C8B-B14F-4D97-AF65-F5344CB8AC3E}">
        <p14:creationId xmlns:p14="http://schemas.microsoft.com/office/powerpoint/2010/main" xmlns="" val="39756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a:solidFill>
                  <a:srgbClr val="152FAF"/>
                </a:solidFill>
              </a:rPr>
              <a:t>Sexualanamnese als integraler Bestandteil der onkologischen Nachsorge</a:t>
            </a:r>
            <a:br>
              <a:rPr lang="de-DE" sz="2800" dirty="0">
                <a:solidFill>
                  <a:srgbClr val="152FAF"/>
                </a:solidFill>
              </a:rPr>
            </a:br>
            <a:r>
              <a:rPr lang="de-DE" sz="2800" dirty="0">
                <a:solidFill>
                  <a:srgbClr val="152FAF"/>
                </a:solidFill>
              </a:rPr>
              <a:t/>
            </a:r>
            <a:br>
              <a:rPr lang="de-DE" sz="2800" dirty="0">
                <a:solidFill>
                  <a:srgbClr val="152FAF"/>
                </a:solidFill>
              </a:rPr>
            </a:br>
            <a:r>
              <a:rPr lang="de-DE" sz="2800" dirty="0">
                <a:solidFill>
                  <a:srgbClr val="152FAF"/>
                </a:solidFill>
              </a:rPr>
              <a:t/>
            </a:r>
            <a:br>
              <a:rPr lang="de-DE" sz="2800" dirty="0">
                <a:solidFill>
                  <a:srgbClr val="152FAF"/>
                </a:solidFill>
              </a:rPr>
            </a:br>
            <a:endParaRPr lang="de-DE" sz="2800" dirty="0">
              <a:solidFill>
                <a:srgbClr val="152FAF"/>
              </a:solidFill>
            </a:endParaRPr>
          </a:p>
        </p:txBody>
      </p:sp>
      <p:sp>
        <p:nvSpPr>
          <p:cNvPr id="3" name="Inhaltsplatzhalter 2"/>
          <p:cNvSpPr>
            <a:spLocks noGrp="1"/>
          </p:cNvSpPr>
          <p:nvPr>
            <p:ph idx="1"/>
          </p:nvPr>
        </p:nvSpPr>
        <p:spPr>
          <a:xfrm>
            <a:off x="457200" y="1347613"/>
            <a:ext cx="8229600" cy="2880321"/>
          </a:xfrm>
        </p:spPr>
        <p:txBody>
          <a:bodyPr/>
          <a:lstStyle/>
          <a:p>
            <a:pPr>
              <a:buNone/>
            </a:pPr>
            <a:r>
              <a:rPr lang="de-DE" dirty="0"/>
              <a:t>Was „soll“ ich fragen? </a:t>
            </a:r>
          </a:p>
          <a:p>
            <a:pPr>
              <a:buNone/>
            </a:pPr>
            <a:r>
              <a:rPr lang="de-DE" dirty="0"/>
              <a:t>Fragen </a:t>
            </a:r>
          </a:p>
          <a:p>
            <a:r>
              <a:rPr lang="de-DE" dirty="0"/>
              <a:t>zu sexuellen Einschränkungen</a:t>
            </a:r>
          </a:p>
          <a:p>
            <a:r>
              <a:rPr lang="de-DE" dirty="0"/>
              <a:t>zur Qualität der Partnerbeziehung</a:t>
            </a:r>
          </a:p>
          <a:p>
            <a:r>
              <a:rPr lang="de-DE" dirty="0"/>
              <a:t>zur Zurückhaltung der Patientin oder des Partners </a:t>
            </a:r>
          </a:p>
          <a:p>
            <a:r>
              <a:rPr lang="de-DE" dirty="0"/>
              <a:t>zum sexuellen Erleben vor der Krebserkrankung</a:t>
            </a:r>
          </a:p>
          <a:p>
            <a:pPr>
              <a:buNone/>
            </a:pPr>
            <a:r>
              <a:rPr lang="de-DE" dirty="0"/>
              <a:t> </a:t>
            </a:r>
          </a:p>
          <a:p>
            <a:endParaRPr lang="de-DE"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206375"/>
            <a:ext cx="7931224" cy="857250"/>
          </a:xfrm>
        </p:spPr>
        <p:txBody>
          <a:bodyPr/>
          <a:lstStyle/>
          <a:p>
            <a:r>
              <a:rPr lang="de-DE" sz="2800" dirty="0">
                <a:solidFill>
                  <a:srgbClr val="152FAF"/>
                </a:solidFill>
              </a:rPr>
              <a:t>Beispielhafte Fragen zur Sexualität</a:t>
            </a:r>
            <a:br>
              <a:rPr lang="de-DE" sz="2800" dirty="0">
                <a:solidFill>
                  <a:srgbClr val="152FAF"/>
                </a:solidFill>
              </a:rPr>
            </a:br>
            <a:endParaRPr lang="de-DE" sz="2800" dirty="0">
              <a:solidFill>
                <a:srgbClr val="152FAF"/>
              </a:solidFill>
            </a:endParaRPr>
          </a:p>
        </p:txBody>
      </p:sp>
      <p:sp>
        <p:nvSpPr>
          <p:cNvPr id="3" name="Inhaltsplatzhalter 2"/>
          <p:cNvSpPr>
            <a:spLocks noGrp="1"/>
          </p:cNvSpPr>
          <p:nvPr>
            <p:ph idx="1"/>
          </p:nvPr>
        </p:nvSpPr>
        <p:spPr/>
        <p:txBody>
          <a:bodyPr/>
          <a:lstStyle/>
          <a:p>
            <a:r>
              <a:rPr lang="de-DE" dirty="0"/>
              <a:t>Haben Sie Sorgen in sexueller Hinsicht?</a:t>
            </a:r>
          </a:p>
          <a:p>
            <a:r>
              <a:rPr lang="de-DE" dirty="0"/>
              <a:t>Wann waren Sie das letzte Mal sexuell aktiv?</a:t>
            </a:r>
          </a:p>
          <a:p>
            <a:r>
              <a:rPr lang="de-DE" dirty="0"/>
              <a:t>Haben Sie Angst vor einer Berührung an der Brust?</a:t>
            </a:r>
          </a:p>
          <a:p>
            <a:r>
              <a:rPr lang="de-DE" dirty="0"/>
              <a:t>Haben Sie Angst vor der Wiederaufnahme des Geschlechtsverkehrs?</a:t>
            </a:r>
          </a:p>
          <a:p>
            <a:pPr>
              <a:buNone/>
            </a:pPr>
            <a:r>
              <a:rPr lang="de-DE" dirty="0"/>
              <a:t> </a:t>
            </a:r>
          </a:p>
          <a:p>
            <a:endParaRPr lang="de-DE" sz="2000" dirty="0"/>
          </a:p>
        </p:txBody>
      </p:sp>
    </p:spTree>
    <p:extLst>
      <p:ext uri="{BB962C8B-B14F-4D97-AF65-F5344CB8AC3E}">
        <p14:creationId xmlns:p14="http://schemas.microsoft.com/office/powerpoint/2010/main" xmlns="" val="1667077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683568" y="267494"/>
            <a:ext cx="7772400" cy="527447"/>
          </a:xfrm>
          <a:prstGeom prst="rect">
            <a:avLst/>
          </a:prstGeom>
          <a:noFill/>
          <a:ln w="9525">
            <a:noFill/>
            <a:miter lim="800000"/>
            <a:headEnd/>
            <a:tailEnd/>
          </a:ln>
        </p:spPr>
        <p:txBody>
          <a:bodyPr anchor="b" anchorCtr="1"/>
          <a:lstStyle/>
          <a:p>
            <a:pPr algn="ctr">
              <a:lnSpc>
                <a:spcPct val="80000"/>
              </a:lnSpc>
            </a:pPr>
            <a:endParaRPr lang="de-DE" altLang="de-DE" sz="4000" b="1" i="1" dirty="0">
              <a:latin typeface="Tahoma" pitchFamily="34" charset="0"/>
              <a:cs typeface="Times New Roman" pitchFamily="18" charset="0"/>
            </a:endParaRPr>
          </a:p>
        </p:txBody>
      </p:sp>
      <p:sp>
        <p:nvSpPr>
          <p:cNvPr id="38915" name="Text Box 4"/>
          <p:cNvSpPr txBox="1">
            <a:spLocks noChangeArrowheads="1"/>
          </p:cNvSpPr>
          <p:nvPr/>
        </p:nvSpPr>
        <p:spPr bwMode="auto">
          <a:xfrm>
            <a:off x="611560" y="1275606"/>
            <a:ext cx="8712968" cy="5093702"/>
          </a:xfrm>
          <a:prstGeom prst="rect">
            <a:avLst/>
          </a:prstGeom>
          <a:noFill/>
          <a:ln w="9525">
            <a:noFill/>
            <a:miter lim="800000"/>
            <a:headEnd/>
            <a:tailEnd/>
          </a:ln>
        </p:spPr>
        <p:txBody>
          <a:bodyPr wrap="square">
            <a:spAutoFit/>
          </a:bodyPr>
          <a:lstStyle/>
          <a:p>
            <a:pPr marL="288925" indent="-288925"/>
            <a:r>
              <a:rPr lang="de-DE" altLang="de-DE" sz="2400" dirty="0"/>
              <a:t>Sind Sie mit dem Operationsergebnis zufrieden?</a:t>
            </a:r>
          </a:p>
          <a:p>
            <a:pPr marL="288925" indent="-288925"/>
            <a:endParaRPr lang="de-DE" altLang="de-DE" sz="2400" dirty="0"/>
          </a:p>
          <a:p>
            <a:pPr marL="288925" indent="-288925"/>
            <a:r>
              <a:rPr lang="de-DE" altLang="de-DE" sz="2400" dirty="0"/>
              <a:t>Können Sie sich im Spiegel anschauen? </a:t>
            </a:r>
          </a:p>
          <a:p>
            <a:pPr marL="288925" indent="-288925"/>
            <a:endParaRPr lang="de-DE" altLang="de-DE" sz="2400" dirty="0"/>
          </a:p>
          <a:p>
            <a:pPr marL="288925" indent="-288925"/>
            <a:r>
              <a:rPr lang="de-DE" altLang="de-DE" sz="2400" dirty="0"/>
              <a:t>Was heißt es für Sie ihre Haare verloren zu haben, </a:t>
            </a:r>
          </a:p>
          <a:p>
            <a:pPr marL="288925" indent="-288925"/>
            <a:r>
              <a:rPr lang="de-DE" altLang="de-DE" sz="2400" dirty="0"/>
              <a:t>	eine Perücke tragen zu müssen? </a:t>
            </a:r>
          </a:p>
          <a:p>
            <a:pPr marL="288925" indent="-288925"/>
            <a:endParaRPr lang="de-DE" altLang="de-DE" sz="2400" dirty="0"/>
          </a:p>
          <a:p>
            <a:pPr marL="288925" indent="-288925"/>
            <a:r>
              <a:rPr lang="de-DE" altLang="de-DE" sz="2000" dirty="0"/>
              <a:t> </a:t>
            </a:r>
          </a:p>
          <a:p>
            <a:pPr marL="288925" indent="-288925"/>
            <a:r>
              <a:rPr lang="de-DE" altLang="de-DE" sz="2000" dirty="0"/>
              <a:t> </a:t>
            </a:r>
            <a:endParaRPr lang="de-DE" altLang="de-DE" sz="2000" dirty="0">
              <a:latin typeface="Tahoma" pitchFamily="34" charset="0"/>
              <a:cs typeface="Times New Roman" pitchFamily="18" charset="0"/>
            </a:endParaRPr>
          </a:p>
          <a:p>
            <a:pPr marL="288925" indent="-288925" algn="just">
              <a:spcAft>
                <a:spcPct val="25000"/>
              </a:spcAft>
            </a:pPr>
            <a:r>
              <a:rPr lang="de-DE" altLang="de-DE" sz="2000" dirty="0">
                <a:cs typeface="Times New Roman" pitchFamily="18" charset="0"/>
              </a:rPr>
              <a:t/>
            </a:r>
            <a:br>
              <a:rPr lang="de-DE" altLang="de-DE" sz="2000" dirty="0">
                <a:cs typeface="Times New Roman" pitchFamily="18" charset="0"/>
              </a:rPr>
            </a:br>
            <a:endParaRPr lang="de-DE" altLang="de-DE" sz="2000" dirty="0">
              <a:latin typeface="Tahoma" pitchFamily="34" charset="0"/>
              <a:cs typeface="Times New Roman" pitchFamily="18" charset="0"/>
            </a:endParaRPr>
          </a:p>
          <a:p>
            <a:pPr marL="288925" indent="-288925">
              <a:spcAft>
                <a:spcPct val="25000"/>
              </a:spcAft>
            </a:pPr>
            <a:r>
              <a:rPr lang="de-DE" altLang="de-DE" sz="1600" dirty="0">
                <a:cs typeface="Times New Roman" pitchFamily="18" charset="0"/>
              </a:rPr>
              <a:t/>
            </a:r>
            <a:br>
              <a:rPr lang="de-DE" altLang="de-DE" sz="1600" dirty="0">
                <a:cs typeface="Times New Roman" pitchFamily="18" charset="0"/>
              </a:rPr>
            </a:br>
            <a:endParaRPr lang="de-DE" altLang="de-DE" sz="1600" dirty="0">
              <a:latin typeface="Tahoma" pitchFamily="34" charset="0"/>
            </a:endParaRPr>
          </a:p>
          <a:p>
            <a:pPr marL="288925" indent="-288925">
              <a:spcAft>
                <a:spcPct val="25000"/>
              </a:spcAft>
            </a:pPr>
            <a:endParaRPr lang="de-DE" altLang="de-DE" sz="1600" dirty="0">
              <a:latin typeface="Tahoma" pitchFamily="34" charset="0"/>
            </a:endParaRPr>
          </a:p>
          <a:p>
            <a:pPr marL="288925" indent="-288925">
              <a:spcAft>
                <a:spcPct val="25000"/>
              </a:spcAft>
              <a:buFontTx/>
              <a:buChar char="•"/>
            </a:pPr>
            <a:endParaRPr lang="de-DE" altLang="de-DE" sz="1600" dirty="0">
              <a:latin typeface="Tahoma" pitchFamily="34" charset="0"/>
            </a:endParaRPr>
          </a:p>
        </p:txBody>
      </p:sp>
      <p:sp>
        <p:nvSpPr>
          <p:cNvPr id="4" name="Rechteck 3"/>
          <p:cNvSpPr/>
          <p:nvPr/>
        </p:nvSpPr>
        <p:spPr>
          <a:xfrm>
            <a:off x="683568" y="555526"/>
            <a:ext cx="5490254" cy="523220"/>
          </a:xfrm>
          <a:prstGeom prst="rect">
            <a:avLst/>
          </a:prstGeom>
        </p:spPr>
        <p:txBody>
          <a:bodyPr wrap="square">
            <a:spAutoFit/>
          </a:bodyPr>
          <a:lstStyle/>
          <a:p>
            <a:r>
              <a:rPr lang="de-DE" sz="2800" dirty="0">
                <a:solidFill>
                  <a:srgbClr val="152FAF"/>
                </a:solidFill>
              </a:rPr>
              <a:t>Beispielhafte Fragen zur Sexualität</a:t>
            </a:r>
            <a:endParaRPr lang="de-DE" sz="2800" dirty="0"/>
          </a:p>
        </p:txBody>
      </p:sp>
      <p:pic>
        <p:nvPicPr>
          <p:cNvPr id="2" name="Grafik 1">
            <a:extLst>
              <a:ext uri="{FF2B5EF4-FFF2-40B4-BE49-F238E27FC236}">
                <a16:creationId xmlns:a16="http://schemas.microsoft.com/office/drawing/2014/main" xmlns="" id="{D9333D1A-EA46-402E-8BB2-DAAF3CE2015D}"/>
              </a:ext>
            </a:extLst>
          </p:cNvPr>
          <p:cNvPicPr>
            <a:picLocks noChangeAspect="1"/>
          </p:cNvPicPr>
          <p:nvPr/>
        </p:nvPicPr>
        <p:blipFill>
          <a:blip r:embed="rId3" cstate="print"/>
          <a:stretch>
            <a:fillRect/>
          </a:stretch>
        </p:blipFill>
        <p:spPr>
          <a:xfrm>
            <a:off x="7379342" y="0"/>
            <a:ext cx="1764658" cy="2469725"/>
          </a:xfrm>
          <a:prstGeom prst="rect">
            <a:avLst/>
          </a:prstGeom>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2A50C8B-328C-4CB6-953F-4AEDB977F89B}"/>
              </a:ext>
            </a:extLst>
          </p:cNvPr>
          <p:cNvSpPr>
            <a:spLocks noGrp="1"/>
          </p:cNvSpPr>
          <p:nvPr>
            <p:ph type="title"/>
          </p:nvPr>
        </p:nvSpPr>
        <p:spPr>
          <a:xfrm>
            <a:off x="457200" y="206375"/>
            <a:ext cx="8579296" cy="857250"/>
          </a:xfrm>
        </p:spPr>
        <p:txBody>
          <a:bodyPr/>
          <a:lstStyle/>
          <a:p>
            <a:r>
              <a:rPr lang="de-DE" sz="2800" dirty="0">
                <a:solidFill>
                  <a:srgbClr val="152FAF"/>
                </a:solidFill>
              </a:rPr>
              <a:t>Beispielhafte Veränderungsfragen</a:t>
            </a:r>
          </a:p>
        </p:txBody>
      </p:sp>
      <p:sp>
        <p:nvSpPr>
          <p:cNvPr id="3" name="Inhaltsplatzhalter 2">
            <a:extLst>
              <a:ext uri="{FF2B5EF4-FFF2-40B4-BE49-F238E27FC236}">
                <a16:creationId xmlns:a16="http://schemas.microsoft.com/office/drawing/2014/main" xmlns="" id="{D92D558B-BFB6-481B-BFE2-2CEBE0D689FD}"/>
              </a:ext>
            </a:extLst>
          </p:cNvPr>
          <p:cNvSpPr>
            <a:spLocks noGrp="1"/>
          </p:cNvSpPr>
          <p:nvPr>
            <p:ph idx="1"/>
          </p:nvPr>
        </p:nvSpPr>
        <p:spPr/>
        <p:txBody>
          <a:bodyPr/>
          <a:lstStyle/>
          <a:p>
            <a:r>
              <a:rPr lang="de-DE" dirty="0"/>
              <a:t>Wie war es, als es noch gut war? </a:t>
            </a:r>
          </a:p>
          <a:p>
            <a:r>
              <a:rPr lang="de-DE" dirty="0"/>
              <a:t>Warum ist es wichtig?</a:t>
            </a:r>
          </a:p>
          <a:p>
            <a:r>
              <a:rPr lang="de-DE" dirty="0"/>
              <a:t>Warum ist es </a:t>
            </a:r>
            <a:r>
              <a:rPr lang="de-DE" b="1" dirty="0"/>
              <a:t>jetzt</a:t>
            </a:r>
            <a:r>
              <a:rPr lang="de-DE" dirty="0"/>
              <a:t> wichtig (Warum kommt die Patientin gerade jetzt?</a:t>
            </a:r>
          </a:p>
          <a:p>
            <a:r>
              <a:rPr lang="de-DE" dirty="0"/>
              <a:t>Welche Möglichkeiten haben Sie, etwas zu verändern?</a:t>
            </a:r>
          </a:p>
          <a:p>
            <a:r>
              <a:rPr lang="de-DE" dirty="0"/>
              <a:t>Was ist ihr Ziel?</a:t>
            </a:r>
          </a:p>
          <a:p>
            <a:r>
              <a:rPr lang="de-DE" dirty="0"/>
              <a:t>Jetzt stellen Sie sich vor, das geht in Ihrem Leben 10 Jahre so weiter. Wollen Sie das?</a:t>
            </a:r>
          </a:p>
          <a:p>
            <a:endParaRPr lang="de-DE" dirty="0"/>
          </a:p>
          <a:p>
            <a:endParaRPr lang="de-DE" dirty="0"/>
          </a:p>
        </p:txBody>
      </p:sp>
    </p:spTree>
    <p:extLst>
      <p:ext uri="{BB962C8B-B14F-4D97-AF65-F5344CB8AC3E}">
        <p14:creationId xmlns:p14="http://schemas.microsoft.com/office/powerpoint/2010/main" xmlns="" val="3584987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77DFF93-FC36-4100-957F-340FD74AFCC5}"/>
              </a:ext>
            </a:extLst>
          </p:cNvPr>
          <p:cNvSpPr>
            <a:spLocks noGrp="1"/>
          </p:cNvSpPr>
          <p:nvPr>
            <p:ph type="title"/>
          </p:nvPr>
        </p:nvSpPr>
        <p:spPr/>
        <p:txBody>
          <a:bodyPr/>
          <a:lstStyle/>
          <a:p>
            <a:r>
              <a:rPr lang="de-DE" sz="2800" dirty="0">
                <a:solidFill>
                  <a:srgbClr val="152FAF"/>
                </a:solidFill>
              </a:rPr>
              <a:t>Allgemeine Hilfsangebote/Sexualmedizinische Beratung </a:t>
            </a:r>
          </a:p>
        </p:txBody>
      </p:sp>
      <p:sp>
        <p:nvSpPr>
          <p:cNvPr id="3" name="Inhaltsplatzhalter 2">
            <a:extLst>
              <a:ext uri="{FF2B5EF4-FFF2-40B4-BE49-F238E27FC236}">
                <a16:creationId xmlns:a16="http://schemas.microsoft.com/office/drawing/2014/main" xmlns="" id="{51750317-24EA-46B6-86B3-3C35C60ADB80}"/>
              </a:ext>
            </a:extLst>
          </p:cNvPr>
          <p:cNvSpPr>
            <a:spLocks noGrp="1"/>
          </p:cNvSpPr>
          <p:nvPr>
            <p:ph idx="1"/>
          </p:nvPr>
        </p:nvSpPr>
        <p:spPr>
          <a:xfrm>
            <a:off x="539552" y="915566"/>
            <a:ext cx="8229600" cy="3027784"/>
          </a:xfrm>
        </p:spPr>
        <p:txBody>
          <a:bodyPr/>
          <a:lstStyle/>
          <a:p>
            <a:r>
              <a:rPr lang="de-DE" dirty="0"/>
              <a:t>Informationen über den weiblichen Körper und die weibliche Sexualität</a:t>
            </a:r>
          </a:p>
          <a:p>
            <a:r>
              <a:rPr lang="de-DE" dirty="0"/>
              <a:t>Entlastung durch Information insbesondere hinsichtlich möglicher Begleiterscheinungen und Langzeitfolgen der Therapiemaßnahmen</a:t>
            </a:r>
          </a:p>
          <a:p>
            <a:r>
              <a:rPr lang="de-DE" dirty="0"/>
              <a:t>Kritisches Hinterfragen von Mythen</a:t>
            </a:r>
          </a:p>
          <a:p>
            <a:endParaRPr lang="de-DE" dirty="0"/>
          </a:p>
          <a:p>
            <a:endParaRPr lang="de-DE" dirty="0"/>
          </a:p>
        </p:txBody>
      </p:sp>
    </p:spTree>
    <p:extLst>
      <p:ext uri="{BB962C8B-B14F-4D97-AF65-F5344CB8AC3E}">
        <p14:creationId xmlns:p14="http://schemas.microsoft.com/office/powerpoint/2010/main" xmlns="" val="371401958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291F098-6906-4D08-A9BF-05185D73DAB5}"/>
              </a:ext>
            </a:extLst>
          </p:cNvPr>
          <p:cNvSpPr>
            <a:spLocks noGrp="1"/>
          </p:cNvSpPr>
          <p:nvPr>
            <p:ph type="title"/>
          </p:nvPr>
        </p:nvSpPr>
        <p:spPr/>
        <p:txBody>
          <a:bodyPr/>
          <a:lstStyle/>
          <a:p>
            <a:r>
              <a:rPr lang="de-DE" sz="2800" dirty="0">
                <a:solidFill>
                  <a:srgbClr val="152FAF"/>
                </a:solidFill>
              </a:rPr>
              <a:t>Allgemeine Hilfsangebote/Sexualmedizinische Beratung </a:t>
            </a:r>
            <a:r>
              <a:rPr lang="de-DE" dirty="0"/>
              <a:t/>
            </a:r>
            <a:br>
              <a:rPr lang="de-DE" dirty="0"/>
            </a:br>
            <a:endParaRPr lang="de-DE" dirty="0"/>
          </a:p>
        </p:txBody>
      </p:sp>
      <p:sp>
        <p:nvSpPr>
          <p:cNvPr id="3" name="Inhaltsplatzhalter 2">
            <a:extLst>
              <a:ext uri="{FF2B5EF4-FFF2-40B4-BE49-F238E27FC236}">
                <a16:creationId xmlns:a16="http://schemas.microsoft.com/office/drawing/2014/main" xmlns="" id="{70D24208-CFC1-4789-B2A7-2BCE5302CFD7}"/>
              </a:ext>
            </a:extLst>
          </p:cNvPr>
          <p:cNvSpPr>
            <a:spLocks noGrp="1"/>
          </p:cNvSpPr>
          <p:nvPr>
            <p:ph idx="1"/>
          </p:nvPr>
        </p:nvSpPr>
        <p:spPr/>
        <p:txBody>
          <a:bodyPr/>
          <a:lstStyle/>
          <a:p>
            <a:r>
              <a:rPr lang="de-DE" dirty="0"/>
              <a:t>Ermutigung einen eigenen Weg zu gehen und sich von Normen zu befreien,</a:t>
            </a:r>
          </a:p>
          <a:p>
            <a:r>
              <a:rPr lang="de-DE" dirty="0"/>
              <a:t>Motivierung zu Verhaltens- und Einstellungsänderungen,</a:t>
            </a:r>
          </a:p>
          <a:p>
            <a:r>
              <a:rPr lang="de-DE" dirty="0"/>
              <a:t>Hinweis auf bis heute nicht genutzte Ressourcen zur Erreichung eines </a:t>
            </a:r>
            <a:r>
              <a:rPr lang="de-DE"/>
              <a:t>befriedigenden Sexuallebens</a:t>
            </a:r>
            <a:endParaRPr lang="de-DE" dirty="0"/>
          </a:p>
          <a:p>
            <a:r>
              <a:rPr lang="de-DE" dirty="0"/>
              <a:t>Unterstützung der Kommunikation über sexuelle Bedürfnisse zwischen Patientin und Partner/in</a:t>
            </a:r>
          </a:p>
          <a:p>
            <a:endParaRPr lang="de-DE" dirty="0"/>
          </a:p>
          <a:p>
            <a:endParaRPr lang="de-DE" dirty="0"/>
          </a:p>
        </p:txBody>
      </p:sp>
    </p:spTree>
    <p:extLst>
      <p:ext uri="{BB962C8B-B14F-4D97-AF65-F5344CB8AC3E}">
        <p14:creationId xmlns:p14="http://schemas.microsoft.com/office/powerpoint/2010/main" xmlns="" val="103521087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9CF2540-A395-42EA-8EC2-7A25D56AF97F}"/>
              </a:ext>
            </a:extLst>
          </p:cNvPr>
          <p:cNvSpPr>
            <a:spLocks noGrp="1"/>
          </p:cNvSpPr>
          <p:nvPr>
            <p:ph type="title"/>
          </p:nvPr>
        </p:nvSpPr>
        <p:spPr/>
        <p:txBody>
          <a:bodyPr/>
          <a:lstStyle/>
          <a:p>
            <a:r>
              <a:rPr lang="de-DE" sz="2800" dirty="0">
                <a:solidFill>
                  <a:srgbClr val="152FAF"/>
                </a:solidFill>
              </a:rPr>
              <a:t>Allgemeine Hilfsangebote/Sexualmedizinische Beratung </a:t>
            </a:r>
          </a:p>
        </p:txBody>
      </p:sp>
      <p:sp>
        <p:nvSpPr>
          <p:cNvPr id="3" name="Inhaltsplatzhalter 2">
            <a:extLst>
              <a:ext uri="{FF2B5EF4-FFF2-40B4-BE49-F238E27FC236}">
                <a16:creationId xmlns:a16="http://schemas.microsoft.com/office/drawing/2014/main" xmlns="" id="{E60537A3-0F23-4EF4-B69F-92B0EFDADBFC}"/>
              </a:ext>
            </a:extLst>
          </p:cNvPr>
          <p:cNvSpPr>
            <a:spLocks noGrp="1"/>
          </p:cNvSpPr>
          <p:nvPr>
            <p:ph idx="1"/>
          </p:nvPr>
        </p:nvSpPr>
        <p:spPr/>
        <p:txBody>
          <a:bodyPr/>
          <a:lstStyle/>
          <a:p>
            <a:r>
              <a:rPr lang="de-DE" dirty="0"/>
              <a:t>Bei Verordnung von Medikamenten z.B. (</a:t>
            </a:r>
            <a:r>
              <a:rPr lang="de-DE" dirty="0" err="1"/>
              <a:t>Aromatasehemmer</a:t>
            </a:r>
            <a:r>
              <a:rPr lang="de-DE" dirty="0"/>
              <a:t>, SSRI) /Vorbereitung einer Operation/Diagnose einer chronischen Erkrankung sorgfältige Aufklärung über mögliche Auswirkung auf Sexualität</a:t>
            </a:r>
          </a:p>
          <a:p>
            <a:r>
              <a:rPr lang="de-DE" dirty="0"/>
              <a:t>Umstellung einer medikamentösen Therapie auf Präparate mit geringeren Auswirkungen auf die Sexualität.</a:t>
            </a:r>
          </a:p>
          <a:p>
            <a:endParaRPr lang="de-DE" dirty="0"/>
          </a:p>
          <a:p>
            <a:endParaRPr lang="de-DE" dirty="0"/>
          </a:p>
        </p:txBody>
      </p:sp>
    </p:spTree>
    <p:extLst>
      <p:ext uri="{BB962C8B-B14F-4D97-AF65-F5344CB8AC3E}">
        <p14:creationId xmlns:p14="http://schemas.microsoft.com/office/powerpoint/2010/main" xmlns="" val="663120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9CF2540-A395-42EA-8EC2-7A25D56AF97F}"/>
              </a:ext>
            </a:extLst>
          </p:cNvPr>
          <p:cNvSpPr>
            <a:spLocks noGrp="1"/>
          </p:cNvSpPr>
          <p:nvPr>
            <p:ph type="title"/>
          </p:nvPr>
        </p:nvSpPr>
        <p:spPr/>
        <p:txBody>
          <a:bodyPr/>
          <a:lstStyle/>
          <a:p>
            <a:r>
              <a:rPr lang="de-DE" sz="2800" dirty="0">
                <a:solidFill>
                  <a:srgbClr val="152FAF"/>
                </a:solidFill>
              </a:rPr>
              <a:t>Allgemeine Hilfsangebote/Sexualmedizinische Beratung </a:t>
            </a:r>
          </a:p>
        </p:txBody>
      </p:sp>
      <p:sp>
        <p:nvSpPr>
          <p:cNvPr id="3" name="Inhaltsplatzhalter 2">
            <a:extLst>
              <a:ext uri="{FF2B5EF4-FFF2-40B4-BE49-F238E27FC236}">
                <a16:creationId xmlns:a16="http://schemas.microsoft.com/office/drawing/2014/main" xmlns="" id="{E60537A3-0F23-4EF4-B69F-92B0EFDADBFC}"/>
              </a:ext>
            </a:extLst>
          </p:cNvPr>
          <p:cNvSpPr>
            <a:spLocks noGrp="1"/>
          </p:cNvSpPr>
          <p:nvPr>
            <p:ph idx="1"/>
          </p:nvPr>
        </p:nvSpPr>
        <p:spPr/>
        <p:txBody>
          <a:bodyPr/>
          <a:lstStyle/>
          <a:p>
            <a:r>
              <a:rPr lang="de-DE" dirty="0"/>
              <a:t>Gleitmittel bei reduzierter Lubrikation trotz adäquater Stimulation</a:t>
            </a:r>
          </a:p>
          <a:p>
            <a:r>
              <a:rPr lang="de-DE" dirty="0"/>
              <a:t>Wasserlösliche Gleitmittel sind besser als Gleitmittel auf </a:t>
            </a:r>
            <a:r>
              <a:rPr lang="de-DE" dirty="0" err="1"/>
              <a:t>Ölbasis</a:t>
            </a:r>
            <a:r>
              <a:rPr lang="de-DE" dirty="0"/>
              <a:t> geeignet (leichter zu entfernen, geringeres Risiko für vaginale Infekte), sind jedoch dünnflüssiger und trocknen leichter ein</a:t>
            </a:r>
          </a:p>
          <a:p>
            <a:endParaRPr lang="de-DE" dirty="0"/>
          </a:p>
          <a:p>
            <a:endParaRPr lang="de-DE" dirty="0"/>
          </a:p>
        </p:txBody>
      </p:sp>
    </p:spTree>
    <p:extLst>
      <p:ext uri="{BB962C8B-B14F-4D97-AF65-F5344CB8AC3E}">
        <p14:creationId xmlns:p14="http://schemas.microsoft.com/office/powerpoint/2010/main" xmlns="" val="961840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D3170CA-68B1-406B-B3A1-0CF1ABC71CE1}"/>
              </a:ext>
            </a:extLst>
          </p:cNvPr>
          <p:cNvSpPr>
            <a:spLocks noGrp="1"/>
          </p:cNvSpPr>
          <p:nvPr>
            <p:ph type="title"/>
          </p:nvPr>
        </p:nvSpPr>
        <p:spPr>
          <a:xfrm>
            <a:off x="457200" y="206375"/>
            <a:ext cx="8435280" cy="857250"/>
          </a:xfrm>
        </p:spPr>
        <p:txBody>
          <a:bodyPr/>
          <a:lstStyle/>
          <a:p>
            <a:r>
              <a:rPr lang="de-DE" sz="2800" dirty="0">
                <a:solidFill>
                  <a:srgbClr val="152FAF"/>
                </a:solidFill>
              </a:rPr>
              <a:t>Therapievorschläge trockene Vagina, Dyspareunie</a:t>
            </a:r>
            <a:r>
              <a:rPr lang="de-DE" dirty="0"/>
              <a:t/>
            </a:r>
            <a:br>
              <a:rPr lang="de-DE" dirty="0"/>
            </a:br>
            <a:endParaRPr lang="de-DE" dirty="0"/>
          </a:p>
        </p:txBody>
      </p:sp>
      <p:sp>
        <p:nvSpPr>
          <p:cNvPr id="3" name="Inhaltsplatzhalter 2">
            <a:extLst>
              <a:ext uri="{FF2B5EF4-FFF2-40B4-BE49-F238E27FC236}">
                <a16:creationId xmlns:a16="http://schemas.microsoft.com/office/drawing/2014/main" xmlns="" id="{42588D03-E114-43D1-A889-16EB3489782D}"/>
              </a:ext>
            </a:extLst>
          </p:cNvPr>
          <p:cNvSpPr>
            <a:spLocks noGrp="1"/>
          </p:cNvSpPr>
          <p:nvPr>
            <p:ph idx="1"/>
          </p:nvPr>
        </p:nvSpPr>
        <p:spPr>
          <a:xfrm>
            <a:off x="457200" y="843558"/>
            <a:ext cx="8229600" cy="3027784"/>
          </a:xfrm>
        </p:spPr>
        <p:txBody>
          <a:bodyPr/>
          <a:lstStyle/>
          <a:p>
            <a:r>
              <a:rPr lang="de-DE" sz="2000" dirty="0"/>
              <a:t>Gleitgel, Olivenöl, </a:t>
            </a:r>
            <a:r>
              <a:rPr lang="de-DE" sz="2000" dirty="0" err="1"/>
              <a:t>Deumavan</a:t>
            </a:r>
            <a:r>
              <a:rPr lang="de-DE" sz="2000" dirty="0"/>
              <a:t>®, </a:t>
            </a:r>
          </a:p>
          <a:p>
            <a:r>
              <a:rPr lang="de-DE" sz="2000" dirty="0"/>
              <a:t>Hyaluronsäure</a:t>
            </a:r>
          </a:p>
          <a:p>
            <a:r>
              <a:rPr lang="de-DE" sz="2000" dirty="0" err="1"/>
              <a:t>Replens</a:t>
            </a:r>
            <a:r>
              <a:rPr lang="de-DE" sz="2000" dirty="0"/>
              <a:t> </a:t>
            </a:r>
            <a:r>
              <a:rPr lang="de-DE" sz="2000" dirty="0" err="1"/>
              <a:t>sanol</a:t>
            </a:r>
            <a:r>
              <a:rPr lang="de-DE" sz="2000" dirty="0"/>
              <a:t>®, </a:t>
            </a:r>
          </a:p>
          <a:p>
            <a:r>
              <a:rPr lang="de-DE" sz="2000" dirty="0"/>
              <a:t>Sana Gel®: gut haftend</a:t>
            </a:r>
          </a:p>
          <a:p>
            <a:r>
              <a:rPr lang="de-DE" sz="2000" dirty="0"/>
              <a:t>Granatapfel: </a:t>
            </a:r>
            <a:r>
              <a:rPr lang="de-DE" sz="2000" dirty="0" err="1"/>
              <a:t>Delima</a:t>
            </a:r>
            <a:r>
              <a:rPr lang="de-DE" sz="2000" dirty="0"/>
              <a:t> </a:t>
            </a:r>
            <a:r>
              <a:rPr lang="de-DE" sz="2000" dirty="0" err="1"/>
              <a:t>Femin</a:t>
            </a:r>
            <a:r>
              <a:rPr lang="de-DE" sz="2000" dirty="0"/>
              <a:t>®</a:t>
            </a:r>
          </a:p>
          <a:p>
            <a:r>
              <a:rPr lang="de-DE" sz="2000" dirty="0" err="1"/>
              <a:t>Ospemifene</a:t>
            </a:r>
            <a:r>
              <a:rPr lang="de-DE" sz="2000" dirty="0"/>
              <a:t> (</a:t>
            </a:r>
            <a:r>
              <a:rPr lang="de-DE" sz="2000" dirty="0" err="1"/>
              <a:t>Osphena</a:t>
            </a:r>
            <a:r>
              <a:rPr lang="de-DE" sz="2000" dirty="0"/>
              <a:t>®): SERM 60 mg tägl.</a:t>
            </a:r>
          </a:p>
          <a:p>
            <a:r>
              <a:rPr lang="de-DE" sz="2000" dirty="0" err="1"/>
              <a:t>Topische</a:t>
            </a:r>
            <a:r>
              <a:rPr lang="de-DE" sz="2000" dirty="0"/>
              <a:t> Applikation </a:t>
            </a:r>
            <a:r>
              <a:rPr lang="de-DE" sz="2000" dirty="0" err="1"/>
              <a:t>Östriol</a:t>
            </a:r>
            <a:r>
              <a:rPr lang="de-DE" sz="2000" dirty="0"/>
              <a:t> (</a:t>
            </a:r>
            <a:r>
              <a:rPr lang="de-DE" sz="2000" dirty="0" err="1"/>
              <a:t>Gynoflor</a:t>
            </a:r>
            <a:r>
              <a:rPr lang="de-DE" sz="2000" dirty="0"/>
              <a:t>® </a:t>
            </a:r>
            <a:r>
              <a:rPr lang="de-DE" sz="2000" dirty="0" err="1"/>
              <a:t>Tabl</a:t>
            </a:r>
            <a:r>
              <a:rPr lang="de-DE" sz="2000" dirty="0"/>
              <a:t>)</a:t>
            </a:r>
          </a:p>
          <a:p>
            <a:r>
              <a:rPr lang="de-DE" sz="2000" dirty="0"/>
              <a:t>0,03 mg E3 und L. </a:t>
            </a:r>
            <a:r>
              <a:rPr lang="de-DE" sz="2000" dirty="0" err="1"/>
              <a:t>acidophilus</a:t>
            </a:r>
            <a:r>
              <a:rPr lang="de-DE" sz="2000" dirty="0"/>
              <a:t> (Leichter, transienter Anstieg E3, nicht E1 und E2)</a:t>
            </a:r>
          </a:p>
          <a:p>
            <a:pPr marL="0" indent="0">
              <a:buNone/>
            </a:pPr>
            <a:r>
              <a:rPr lang="de-DE" sz="1600" dirty="0" err="1"/>
              <a:t>Donders</a:t>
            </a:r>
            <a:r>
              <a:rPr lang="de-DE" sz="1600" dirty="0"/>
              <a:t> et al, </a:t>
            </a:r>
            <a:r>
              <a:rPr lang="de-DE" sz="1600" dirty="0" err="1"/>
              <a:t>Breast</a:t>
            </a:r>
            <a:r>
              <a:rPr lang="de-DE" sz="1600" dirty="0"/>
              <a:t> Cancer </a:t>
            </a:r>
            <a:r>
              <a:rPr lang="de-DE" sz="1600" dirty="0" err="1"/>
              <a:t>ResTreat</a:t>
            </a:r>
            <a:r>
              <a:rPr lang="de-DE" sz="1600" dirty="0"/>
              <a:t> 145, 2014; Constantine G et al, </a:t>
            </a:r>
            <a:r>
              <a:rPr lang="de-DE" sz="1600" dirty="0" err="1"/>
              <a:t>Climacteric</a:t>
            </a:r>
            <a:r>
              <a:rPr lang="de-DE" sz="1600" dirty="0"/>
              <a:t> 18, 2015, www.journalonko.de 3/2015 AGO Meeting State </a:t>
            </a:r>
            <a:r>
              <a:rPr lang="de-DE" sz="1600" dirty="0" err="1"/>
              <a:t>of</a:t>
            </a:r>
            <a:r>
              <a:rPr lang="de-DE" sz="1600" dirty="0"/>
              <a:t> </a:t>
            </a:r>
            <a:r>
              <a:rPr lang="de-DE" sz="1600" dirty="0" err="1"/>
              <a:t>the</a:t>
            </a:r>
            <a:r>
              <a:rPr lang="de-DE" sz="1600" dirty="0"/>
              <a:t> Art 2015</a:t>
            </a:r>
          </a:p>
          <a:p>
            <a:endParaRPr lang="de-DE" dirty="0"/>
          </a:p>
        </p:txBody>
      </p:sp>
    </p:spTree>
    <p:extLst>
      <p:ext uri="{BB962C8B-B14F-4D97-AF65-F5344CB8AC3E}">
        <p14:creationId xmlns:p14="http://schemas.microsoft.com/office/powerpoint/2010/main" xmlns="" val="1726760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4FF3103-C414-45A8-BDF4-8B22C54EC124}"/>
              </a:ext>
            </a:extLst>
          </p:cNvPr>
          <p:cNvSpPr>
            <a:spLocks noGrp="1"/>
          </p:cNvSpPr>
          <p:nvPr>
            <p:ph type="title"/>
          </p:nvPr>
        </p:nvSpPr>
        <p:spPr>
          <a:xfrm>
            <a:off x="461394" y="206375"/>
            <a:ext cx="8575102" cy="857250"/>
          </a:xfrm>
        </p:spPr>
        <p:txBody>
          <a:bodyPr/>
          <a:lstStyle/>
          <a:p>
            <a:r>
              <a:rPr lang="de-DE" sz="2800" dirty="0">
                <a:solidFill>
                  <a:srgbClr val="152FAF"/>
                </a:solidFill>
              </a:rPr>
              <a:t>Therapievorschlag</a:t>
            </a:r>
            <a:br>
              <a:rPr lang="de-DE" sz="2800" dirty="0">
                <a:solidFill>
                  <a:srgbClr val="152FAF"/>
                </a:solidFill>
              </a:rPr>
            </a:br>
            <a:r>
              <a:rPr lang="de-DE" sz="2800" dirty="0">
                <a:solidFill>
                  <a:srgbClr val="152FAF"/>
                </a:solidFill>
              </a:rPr>
              <a:t>Frauen mit Dyspareunie Z. n. Mamma </a:t>
            </a:r>
            <a:r>
              <a:rPr lang="de-DE" sz="2800" dirty="0" err="1">
                <a:solidFill>
                  <a:srgbClr val="152FAF"/>
                </a:solidFill>
              </a:rPr>
              <a:t>ca</a:t>
            </a:r>
            <a:r>
              <a:rPr lang="de-DE" sz="2800" dirty="0">
                <a:solidFill>
                  <a:srgbClr val="152FAF"/>
                </a:solidFill>
              </a:rPr>
              <a:t> </a:t>
            </a:r>
            <a:r>
              <a:rPr lang="de-DE" dirty="0"/>
              <a:t/>
            </a:r>
            <a:br>
              <a:rPr lang="de-DE" dirty="0"/>
            </a:br>
            <a:endParaRPr lang="de-DE" dirty="0"/>
          </a:p>
        </p:txBody>
      </p:sp>
      <p:sp>
        <p:nvSpPr>
          <p:cNvPr id="3" name="Inhaltsplatzhalter 2">
            <a:extLst>
              <a:ext uri="{FF2B5EF4-FFF2-40B4-BE49-F238E27FC236}">
                <a16:creationId xmlns:a16="http://schemas.microsoft.com/office/drawing/2014/main" xmlns="" id="{BCCE5279-3595-4D21-A36B-64BF21BD50BF}"/>
              </a:ext>
            </a:extLst>
          </p:cNvPr>
          <p:cNvSpPr>
            <a:spLocks noGrp="1"/>
          </p:cNvSpPr>
          <p:nvPr>
            <p:ph idx="1"/>
          </p:nvPr>
        </p:nvSpPr>
        <p:spPr/>
        <p:txBody>
          <a:bodyPr/>
          <a:lstStyle/>
          <a:p>
            <a:r>
              <a:rPr lang="de-DE" dirty="0"/>
              <a:t>Beckenbodenentspannung 2X täglich (physiotherapeutisch begleitet)</a:t>
            </a:r>
          </a:p>
          <a:p>
            <a:r>
              <a:rPr lang="de-DE" dirty="0"/>
              <a:t>Vaginale Feuchtigkeitscreme (</a:t>
            </a:r>
            <a:r>
              <a:rPr lang="de-DE" dirty="0" err="1"/>
              <a:t>Replens</a:t>
            </a:r>
            <a:r>
              <a:rPr lang="de-DE" dirty="0"/>
              <a:t>) 3X wöchentlich</a:t>
            </a:r>
          </a:p>
          <a:p>
            <a:r>
              <a:rPr lang="de-DE" dirty="0"/>
              <a:t>Olivenöl als Gleitmittel für GV </a:t>
            </a:r>
          </a:p>
          <a:p>
            <a:endParaRPr lang="de-DE" dirty="0"/>
          </a:p>
          <a:p>
            <a:pPr marL="0" indent="0">
              <a:buNone/>
            </a:pPr>
            <a:r>
              <a:rPr lang="de-DE" sz="1400" dirty="0" err="1"/>
              <a:t>Juraskova</a:t>
            </a:r>
            <a:r>
              <a:rPr lang="de-DE" sz="1400" dirty="0"/>
              <a:t> I, Jarvis S, Mok K, </a:t>
            </a:r>
            <a:r>
              <a:rPr lang="de-DE" sz="1400" dirty="0" err="1"/>
              <a:t>Peate</a:t>
            </a:r>
            <a:r>
              <a:rPr lang="de-DE" sz="1400" dirty="0"/>
              <a:t> M, Meiser B, </a:t>
            </a:r>
            <a:r>
              <a:rPr lang="de-DE" sz="1400" dirty="0" err="1"/>
              <a:t>Cheah</a:t>
            </a:r>
            <a:r>
              <a:rPr lang="de-DE" sz="1400" dirty="0"/>
              <a:t> BC, </a:t>
            </a:r>
            <a:r>
              <a:rPr lang="de-DE" sz="1400" dirty="0" err="1"/>
              <a:t>Mireskandari</a:t>
            </a:r>
            <a:r>
              <a:rPr lang="de-DE" sz="1400" dirty="0"/>
              <a:t> </a:t>
            </a:r>
            <a:r>
              <a:rPr lang="de-DE" sz="1400" dirty="0" err="1"/>
              <a:t>S,Friedlander</a:t>
            </a:r>
            <a:r>
              <a:rPr lang="de-DE" sz="1400" dirty="0"/>
              <a:t> M. (2013):</a:t>
            </a:r>
          </a:p>
          <a:p>
            <a:pPr marL="0" indent="0">
              <a:buNone/>
            </a:pPr>
            <a:r>
              <a:rPr lang="de-DE" sz="1400" dirty="0"/>
              <a:t>The </a:t>
            </a:r>
            <a:r>
              <a:rPr lang="de-DE" sz="1400" dirty="0" err="1"/>
              <a:t>acceptability</a:t>
            </a:r>
            <a:r>
              <a:rPr lang="de-DE" sz="1400" dirty="0"/>
              <a:t>, </a:t>
            </a:r>
            <a:r>
              <a:rPr lang="de-DE" sz="1400" dirty="0" err="1"/>
              <a:t>feasibility</a:t>
            </a:r>
            <a:r>
              <a:rPr lang="de-DE" sz="1400" dirty="0"/>
              <a:t>, and </a:t>
            </a:r>
            <a:r>
              <a:rPr lang="de-DE" sz="1400" dirty="0" err="1"/>
              <a:t>efficacy</a:t>
            </a:r>
            <a:r>
              <a:rPr lang="de-DE" sz="1400" dirty="0"/>
              <a:t> (</a:t>
            </a:r>
            <a:r>
              <a:rPr lang="de-DE" sz="1400" dirty="0" err="1"/>
              <a:t>phase</a:t>
            </a:r>
            <a:r>
              <a:rPr lang="de-DE" sz="1400" dirty="0"/>
              <a:t> I/II </a:t>
            </a:r>
            <a:r>
              <a:rPr lang="de-DE" sz="1400" dirty="0" err="1"/>
              <a:t>study</a:t>
            </a:r>
            <a:r>
              <a:rPr lang="de-DE" sz="1400" dirty="0"/>
              <a:t>) </a:t>
            </a:r>
            <a:r>
              <a:rPr lang="de-DE" sz="1400" dirty="0" err="1"/>
              <a:t>of</a:t>
            </a:r>
            <a:r>
              <a:rPr lang="de-DE" sz="1400" dirty="0"/>
              <a:t> </a:t>
            </a:r>
            <a:r>
              <a:rPr lang="de-DE" sz="1400" dirty="0" err="1"/>
              <a:t>the</a:t>
            </a:r>
            <a:r>
              <a:rPr lang="de-DE" sz="1400" dirty="0"/>
              <a:t> </a:t>
            </a:r>
            <a:r>
              <a:rPr lang="de-DE" sz="1400" dirty="0" err="1"/>
              <a:t>OVERcome</a:t>
            </a:r>
            <a:r>
              <a:rPr lang="de-DE" sz="1400" dirty="0"/>
              <a:t> (Olive Oil, Vaginal </a:t>
            </a:r>
          </a:p>
          <a:p>
            <a:pPr marL="0" indent="0">
              <a:buNone/>
            </a:pPr>
            <a:r>
              <a:rPr lang="de-DE" sz="1400" dirty="0" err="1"/>
              <a:t>Exercise</a:t>
            </a:r>
            <a:r>
              <a:rPr lang="de-DE" sz="1400" dirty="0"/>
              <a:t>, and </a:t>
            </a:r>
            <a:r>
              <a:rPr lang="de-DE" sz="1400" dirty="0" err="1"/>
              <a:t>MoisturizeR</a:t>
            </a:r>
            <a:r>
              <a:rPr lang="de-DE" sz="1400" dirty="0"/>
              <a:t>) </a:t>
            </a:r>
            <a:r>
              <a:rPr lang="de-DE" sz="1400" dirty="0" err="1"/>
              <a:t>intervention</a:t>
            </a:r>
            <a:r>
              <a:rPr lang="de-DE" sz="1400" dirty="0"/>
              <a:t> </a:t>
            </a:r>
            <a:r>
              <a:rPr lang="de-DE" sz="1400" dirty="0" err="1"/>
              <a:t>to</a:t>
            </a:r>
            <a:r>
              <a:rPr lang="de-DE" sz="1400" dirty="0"/>
              <a:t> </a:t>
            </a:r>
            <a:r>
              <a:rPr lang="de-DE" sz="1400" dirty="0" err="1"/>
              <a:t>improve</a:t>
            </a:r>
            <a:r>
              <a:rPr lang="de-DE" sz="1400" dirty="0"/>
              <a:t> </a:t>
            </a:r>
            <a:r>
              <a:rPr lang="de-DE" sz="1400" dirty="0" err="1"/>
              <a:t>dyspareunia</a:t>
            </a:r>
            <a:r>
              <a:rPr lang="de-DE" sz="1400" dirty="0"/>
              <a:t> and </a:t>
            </a:r>
            <a:r>
              <a:rPr lang="de-DE" sz="1400" dirty="0" err="1"/>
              <a:t>alleviate</a:t>
            </a:r>
            <a:r>
              <a:rPr lang="de-DE" sz="1400" dirty="0"/>
              <a:t> sexual </a:t>
            </a:r>
            <a:r>
              <a:rPr lang="de-DE" sz="1400" dirty="0" err="1"/>
              <a:t>problems</a:t>
            </a:r>
            <a:r>
              <a:rPr lang="de-DE" sz="1400" dirty="0"/>
              <a:t> in </a:t>
            </a:r>
          </a:p>
          <a:p>
            <a:pPr marL="0" indent="0">
              <a:buNone/>
            </a:pPr>
            <a:r>
              <a:rPr lang="de-DE" sz="1400" dirty="0" err="1"/>
              <a:t>women</a:t>
            </a:r>
            <a:r>
              <a:rPr lang="de-DE" sz="1400" dirty="0"/>
              <a:t> </a:t>
            </a:r>
            <a:r>
              <a:rPr lang="de-DE" sz="1400" dirty="0" err="1"/>
              <a:t>with</a:t>
            </a:r>
            <a:r>
              <a:rPr lang="de-DE" sz="1400" dirty="0"/>
              <a:t> </a:t>
            </a:r>
            <a:r>
              <a:rPr lang="de-DE" sz="1400" dirty="0" err="1"/>
              <a:t>breast</a:t>
            </a:r>
            <a:r>
              <a:rPr lang="de-DE" sz="1400" dirty="0"/>
              <a:t> </a:t>
            </a:r>
            <a:r>
              <a:rPr lang="de-DE" sz="1400" dirty="0" err="1"/>
              <a:t>cancer</a:t>
            </a:r>
            <a:r>
              <a:rPr lang="de-DE" sz="1400" dirty="0"/>
              <a:t>. J Sex </a:t>
            </a:r>
            <a:r>
              <a:rPr lang="de-DE" sz="1400" dirty="0" err="1"/>
              <a:t>Med</a:t>
            </a:r>
            <a:r>
              <a:rPr lang="de-DE" sz="1400" dirty="0"/>
              <a:t> 10(10):2549-58</a:t>
            </a:r>
          </a:p>
          <a:p>
            <a:endParaRPr lang="de-DE" dirty="0"/>
          </a:p>
        </p:txBody>
      </p:sp>
    </p:spTree>
    <p:extLst>
      <p:ext uri="{BB962C8B-B14F-4D97-AF65-F5344CB8AC3E}">
        <p14:creationId xmlns:p14="http://schemas.microsoft.com/office/powerpoint/2010/main" xmlns="" val="2935367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46C0CD7-AE33-4A11-A7A2-FCFD66D1E4F4}"/>
              </a:ext>
            </a:extLst>
          </p:cNvPr>
          <p:cNvSpPr>
            <a:spLocks noGrp="1"/>
          </p:cNvSpPr>
          <p:nvPr>
            <p:ph type="title"/>
          </p:nvPr>
        </p:nvSpPr>
        <p:spPr/>
        <p:txBody>
          <a:bodyPr/>
          <a:lstStyle/>
          <a:p>
            <a:r>
              <a:rPr lang="de-DE" sz="2800" dirty="0">
                <a:solidFill>
                  <a:srgbClr val="152FAF"/>
                </a:solidFill>
              </a:rPr>
              <a:t>Therapievorschlag: Störungen der sexuellen Erregung, </a:t>
            </a:r>
            <a:r>
              <a:rPr lang="de-DE" sz="2800" dirty="0" err="1">
                <a:solidFill>
                  <a:srgbClr val="152FAF"/>
                </a:solidFill>
              </a:rPr>
              <a:t>Orgasmusfähigkeit</a:t>
            </a:r>
            <a:r>
              <a:rPr lang="de-DE" sz="2800" dirty="0">
                <a:solidFill>
                  <a:srgbClr val="152FAF"/>
                </a:solidFill>
              </a:rPr>
              <a:t> und Libidoverlust. </a:t>
            </a:r>
            <a:r>
              <a:rPr lang="de-DE" dirty="0"/>
              <a:t/>
            </a:r>
            <a:br>
              <a:rPr lang="de-DE" dirty="0"/>
            </a:br>
            <a:endParaRPr lang="de-DE" dirty="0"/>
          </a:p>
        </p:txBody>
      </p:sp>
      <p:sp>
        <p:nvSpPr>
          <p:cNvPr id="3" name="Inhaltsplatzhalter 2">
            <a:extLst>
              <a:ext uri="{FF2B5EF4-FFF2-40B4-BE49-F238E27FC236}">
                <a16:creationId xmlns:a16="http://schemas.microsoft.com/office/drawing/2014/main" xmlns="" id="{7970617B-2853-4689-9AEC-CCC6B9D1CFCB}"/>
              </a:ext>
            </a:extLst>
          </p:cNvPr>
          <p:cNvSpPr>
            <a:spLocks noGrp="1"/>
          </p:cNvSpPr>
          <p:nvPr>
            <p:ph idx="1"/>
          </p:nvPr>
        </p:nvSpPr>
        <p:spPr/>
        <p:txBody>
          <a:bodyPr/>
          <a:lstStyle/>
          <a:p>
            <a:r>
              <a:rPr lang="de-DE" sz="1800" dirty="0"/>
              <a:t>Nicht hormonelle peripher wirksame Vasodilatatoren  Phosphodiesterase-5-Hemmer (PDE-5-Hemmer). Z.B. </a:t>
            </a:r>
            <a:r>
              <a:rPr lang="de-DE" sz="1800" dirty="0" err="1"/>
              <a:t>Tadalafil</a:t>
            </a:r>
            <a:r>
              <a:rPr lang="de-DE" sz="1800" dirty="0"/>
              <a:t>, </a:t>
            </a:r>
            <a:r>
              <a:rPr lang="de-DE" sz="1800" dirty="0" err="1"/>
              <a:t>Sildenfil</a:t>
            </a:r>
            <a:endParaRPr lang="de-DE" sz="1800" dirty="0"/>
          </a:p>
          <a:p>
            <a:r>
              <a:rPr lang="de-DE" sz="1800" dirty="0"/>
              <a:t>Sexuelle Erregung: Es  zeigte sich eine statistisch signifikante Zunahme der Erregung, </a:t>
            </a:r>
            <a:r>
              <a:rPr lang="de-DE" sz="1800" dirty="0" err="1"/>
              <a:t>Orgasmusfähigkeit</a:t>
            </a:r>
            <a:r>
              <a:rPr lang="de-DE" sz="1800" dirty="0"/>
              <a:t>, Libido </a:t>
            </a:r>
          </a:p>
          <a:p>
            <a:endParaRPr lang="de-DE" sz="1800" dirty="0"/>
          </a:p>
          <a:p>
            <a:pPr marL="0" indent="0">
              <a:buNone/>
            </a:pPr>
            <a:r>
              <a:rPr lang="de-DE" sz="1400" dirty="0"/>
              <a:t>Gao L, Yang L, Qian S, Li T, Han P, Yuan J (2016): </a:t>
            </a:r>
            <a:r>
              <a:rPr lang="de-DE" sz="1400" dirty="0" err="1"/>
              <a:t>Systematic</a:t>
            </a:r>
            <a:r>
              <a:rPr lang="de-DE" sz="1400" dirty="0"/>
              <a:t> review and meta-analysis </a:t>
            </a:r>
            <a:r>
              <a:rPr lang="de-DE" sz="1400" dirty="0" err="1"/>
              <a:t>of</a:t>
            </a:r>
            <a:r>
              <a:rPr lang="de-DE" sz="1400" dirty="0"/>
              <a:t> </a:t>
            </a:r>
            <a:r>
              <a:rPr lang="de-DE" sz="1400" dirty="0" err="1"/>
              <a:t>phosphodiesterase</a:t>
            </a:r>
            <a:r>
              <a:rPr lang="de-DE" sz="1400" dirty="0"/>
              <a:t> type 5 </a:t>
            </a:r>
            <a:r>
              <a:rPr lang="de-DE" sz="1400" dirty="0" err="1"/>
              <a:t>inhibitors</a:t>
            </a:r>
            <a:r>
              <a:rPr lang="de-DE" sz="1400" dirty="0"/>
              <a:t> </a:t>
            </a:r>
            <a:r>
              <a:rPr lang="de-DE" sz="1400" dirty="0" err="1"/>
              <a:t>for</a:t>
            </a:r>
            <a:r>
              <a:rPr lang="de-DE" sz="1400" dirty="0"/>
              <a:t> </a:t>
            </a:r>
            <a:r>
              <a:rPr lang="de-DE" sz="1400" dirty="0" err="1"/>
              <a:t>the</a:t>
            </a:r>
            <a:r>
              <a:rPr lang="de-DE" sz="1400" dirty="0"/>
              <a:t> </a:t>
            </a:r>
            <a:r>
              <a:rPr lang="de-DE" sz="1400" dirty="0" err="1"/>
              <a:t>treatment</a:t>
            </a:r>
            <a:r>
              <a:rPr lang="de-DE" sz="1400" dirty="0"/>
              <a:t> </a:t>
            </a:r>
            <a:r>
              <a:rPr lang="de-DE" sz="1400" dirty="0" err="1"/>
              <a:t>of</a:t>
            </a:r>
            <a:r>
              <a:rPr lang="de-DE" sz="1400" dirty="0"/>
              <a:t> </a:t>
            </a:r>
            <a:r>
              <a:rPr lang="de-DE" sz="1400" dirty="0" err="1"/>
              <a:t>female</a:t>
            </a:r>
            <a:r>
              <a:rPr lang="de-DE" sz="1400" dirty="0"/>
              <a:t> sexual </a:t>
            </a:r>
            <a:r>
              <a:rPr lang="de-DE" sz="1400" dirty="0" err="1"/>
              <a:t>dysfunction</a:t>
            </a:r>
            <a:r>
              <a:rPr lang="de-DE" sz="1400" dirty="0"/>
              <a:t>. Int. J </a:t>
            </a:r>
            <a:r>
              <a:rPr lang="de-DE" sz="1400" dirty="0" err="1"/>
              <a:t>Gynaecol</a:t>
            </a:r>
            <a:r>
              <a:rPr lang="de-DE" sz="1400" dirty="0"/>
              <a:t>. Obst. 133(2):139-45. </a:t>
            </a:r>
          </a:p>
          <a:p>
            <a:endParaRPr lang="de-DE" sz="1400" dirty="0"/>
          </a:p>
          <a:p>
            <a:pPr marL="0" indent="0">
              <a:buNone/>
            </a:pPr>
            <a:r>
              <a:rPr lang="de-DE" sz="1400" dirty="0"/>
              <a:t>Giulia </a:t>
            </a:r>
            <a:r>
              <a:rPr lang="de-DE" sz="1400" dirty="0" err="1"/>
              <a:t>D’Amati</a:t>
            </a:r>
            <a:r>
              <a:rPr lang="de-DE" sz="1400" dirty="0"/>
              <a:t> a, </a:t>
            </a:r>
            <a:r>
              <a:rPr lang="de-DE" sz="1400" dirty="0" err="1"/>
              <a:t>Cira</a:t>
            </a:r>
            <a:r>
              <a:rPr lang="de-DE" sz="1400" dirty="0"/>
              <a:t> R.T di Gioia a, Mauro Bologna b, Daniela Giordano c, Mauro </a:t>
            </a:r>
            <a:r>
              <a:rPr lang="de-DE" sz="1400" dirty="0" err="1"/>
              <a:t>Giorgi</a:t>
            </a:r>
            <a:r>
              <a:rPr lang="de-DE" sz="1400" dirty="0"/>
              <a:t> c, Susanna </a:t>
            </a:r>
            <a:r>
              <a:rPr lang="de-DE" sz="1400" dirty="0" err="1"/>
              <a:t>Dolci</a:t>
            </a:r>
            <a:r>
              <a:rPr lang="de-DE" sz="1400" dirty="0"/>
              <a:t> d, Emmanuele A </a:t>
            </a:r>
            <a:r>
              <a:rPr lang="de-DE" sz="1400" dirty="0" err="1"/>
              <a:t>Janninib</a:t>
            </a:r>
            <a:r>
              <a:rPr lang="de-DE" sz="1400" dirty="0"/>
              <a:t> (2002: Type 5 </a:t>
            </a:r>
            <a:r>
              <a:rPr lang="de-DE" sz="1400" dirty="0" err="1"/>
              <a:t>phosphodiesterase</a:t>
            </a:r>
            <a:r>
              <a:rPr lang="de-DE" sz="1400" dirty="0"/>
              <a:t> </a:t>
            </a:r>
            <a:r>
              <a:rPr lang="de-DE" sz="1400" dirty="0" err="1"/>
              <a:t>expression</a:t>
            </a:r>
            <a:r>
              <a:rPr lang="de-DE" sz="1400" dirty="0"/>
              <a:t> in </a:t>
            </a:r>
            <a:r>
              <a:rPr lang="de-DE" sz="1400" dirty="0" err="1"/>
              <a:t>the</a:t>
            </a:r>
            <a:r>
              <a:rPr lang="de-DE" sz="1400" dirty="0"/>
              <a:t> human </a:t>
            </a:r>
            <a:r>
              <a:rPr lang="de-DE" sz="1400" dirty="0" err="1"/>
              <a:t>vagina</a:t>
            </a:r>
            <a:r>
              <a:rPr lang="de-DE" sz="1400" dirty="0"/>
              <a:t>. </a:t>
            </a:r>
            <a:r>
              <a:rPr lang="de-DE" sz="1400" dirty="0" err="1"/>
              <a:t>Urology</a:t>
            </a:r>
            <a:r>
              <a:rPr lang="de-DE" sz="1400" dirty="0"/>
              <a:t> 60: 191-195</a:t>
            </a:r>
          </a:p>
          <a:p>
            <a:endParaRPr lang="de-DE" dirty="0"/>
          </a:p>
        </p:txBody>
      </p:sp>
    </p:spTree>
    <p:extLst>
      <p:ext uri="{BB962C8B-B14F-4D97-AF65-F5344CB8AC3E}">
        <p14:creationId xmlns:p14="http://schemas.microsoft.com/office/powerpoint/2010/main" xmlns="" val="3108942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el 1"/>
          <p:cNvSpPr>
            <a:spLocks noGrp="1"/>
          </p:cNvSpPr>
          <p:nvPr>
            <p:ph type="title"/>
          </p:nvPr>
        </p:nvSpPr>
        <p:spPr>
          <a:xfrm>
            <a:off x="467544" y="516730"/>
            <a:ext cx="7756376" cy="625079"/>
          </a:xfrm>
        </p:spPr>
        <p:txBody>
          <a:bodyPr/>
          <a:lstStyle/>
          <a:p>
            <a:r>
              <a:rPr lang="de-DE" altLang="de-DE" dirty="0"/>
              <a:t>Zusammenfassung 1</a:t>
            </a:r>
            <a:endParaRPr lang="de-DE" altLang="de-DE" b="0" dirty="0"/>
          </a:p>
        </p:txBody>
      </p:sp>
      <p:sp>
        <p:nvSpPr>
          <p:cNvPr id="83971" name="Inhaltsplatzhalter 2"/>
          <p:cNvSpPr>
            <a:spLocks noGrp="1"/>
          </p:cNvSpPr>
          <p:nvPr>
            <p:ph idx="1"/>
          </p:nvPr>
        </p:nvSpPr>
        <p:spPr>
          <a:xfrm>
            <a:off x="-108520" y="1141809"/>
            <a:ext cx="7910023" cy="3565922"/>
          </a:xfrm>
        </p:spPr>
        <p:txBody>
          <a:bodyPr/>
          <a:lstStyle/>
          <a:p>
            <a:r>
              <a:rPr lang="de-DE" altLang="de-DE" dirty="0"/>
              <a:t>Zu patientengerechter onkologischer Nachsorge gehört ein Angebot sexualmedizinischer Beratung</a:t>
            </a:r>
          </a:p>
          <a:p>
            <a:endParaRPr lang="de-DE" altLang="de-DE" dirty="0"/>
          </a:p>
          <a:p>
            <a:r>
              <a:rPr lang="de-DE" altLang="de-DE" dirty="0"/>
              <a:t>Sexuelle Probleme müssen nicht stillschweigend  hingenommen werden.</a:t>
            </a:r>
          </a:p>
          <a:p>
            <a:endParaRPr lang="de-DE" altLang="de-DE" dirty="0"/>
          </a:p>
          <a:p>
            <a:r>
              <a:rPr lang="de-DE" altLang="de-DE" dirty="0"/>
              <a:t>Patienten müssen sich nicht einfach mit dem Nachlassen ihrer sexuellen Zufriedenheit abfinden.</a:t>
            </a:r>
          </a:p>
          <a:p>
            <a:endParaRPr lang="de-DE" altLang="de-DE" dirty="0"/>
          </a:p>
          <a:p>
            <a:r>
              <a:rPr lang="de-DE" altLang="de-DE" dirty="0"/>
              <a:t> </a:t>
            </a:r>
          </a:p>
          <a:p>
            <a:endParaRPr lang="de-DE" altLang="de-DE" dirty="0"/>
          </a:p>
          <a:p>
            <a:endParaRPr lang="de-DE" altLang="de-DE" dirty="0"/>
          </a:p>
        </p:txBody>
      </p:sp>
      <p:sp>
        <p:nvSpPr>
          <p:cNvPr id="4" name="Datumsplatzhalter 3"/>
          <p:cNvSpPr>
            <a:spLocks noGrp="1"/>
          </p:cNvSpPr>
          <p:nvPr>
            <p:ph type="dt" sz="quarter" idx="4294967295"/>
          </p:nvPr>
        </p:nvSpPr>
        <p:spPr>
          <a:xfrm>
            <a:off x="5787629" y="4816079"/>
            <a:ext cx="788194" cy="211931"/>
          </a:xfrm>
          <a:prstGeom prst="rect">
            <a:avLst/>
          </a:prstGeom>
        </p:spPr>
        <p:txBody>
          <a:bodyPr/>
          <a:lstStyle/>
          <a:p>
            <a:pPr>
              <a:defRPr/>
            </a:pPr>
            <a:endParaRPr lang="de-DE" dirty="0"/>
          </a:p>
        </p:txBody>
      </p:sp>
      <p:sp>
        <p:nvSpPr>
          <p:cNvPr id="5" name="Fußzeilenplatzhalter 4"/>
          <p:cNvSpPr>
            <a:spLocks noGrp="1"/>
          </p:cNvSpPr>
          <p:nvPr>
            <p:ph type="ftr" sz="quarter" idx="4294967295"/>
          </p:nvPr>
        </p:nvSpPr>
        <p:spPr>
          <a:xfrm>
            <a:off x="1663304" y="4817269"/>
            <a:ext cx="3782615" cy="211931"/>
          </a:xfrm>
          <a:prstGeom prst="rect">
            <a:avLst/>
          </a:prstGeom>
        </p:spPr>
        <p:txBody>
          <a:bodyPr/>
          <a:lstStyle/>
          <a:p>
            <a:pPr>
              <a:defRPr/>
            </a:pPr>
            <a:r>
              <a:rPr lang="de-DE"/>
              <a:t>Dr. S. Ditz, Psychoonkologie / Psychosomatik Universitäts-Frauenklinik</a:t>
            </a:r>
          </a:p>
        </p:txBody>
      </p:sp>
    </p:spTree>
    <p:extLst>
      <p:ext uri="{BB962C8B-B14F-4D97-AF65-F5344CB8AC3E}">
        <p14:creationId xmlns:p14="http://schemas.microsoft.com/office/powerpoint/2010/main" xmlns="" val="2013051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Zusammenfassung 2</a:t>
            </a:r>
            <a:endParaRPr lang="de-DE" i="1" dirty="0"/>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771550"/>
            <a:ext cx="8229600" cy="3027784"/>
          </a:xfrm>
        </p:spPr>
        <p:txBody>
          <a:bodyPr/>
          <a:lstStyle/>
          <a:p>
            <a:endParaRPr lang="de-DE" sz="2000" dirty="0"/>
          </a:p>
          <a:p>
            <a:r>
              <a:rPr lang="de-DE" sz="2000" dirty="0"/>
              <a:t>Die enge Beziehung zwischen sexueller Gesundheit und Lebensqualität sollte für jeden in der Onkologie tätigen Arzt Ansporn und Motivation sein, die durch die Krebserkrankung und die Therapiemaßnahmen entstandenen Dysfunktionen aktiv mit den Patientinnen ansprechen. </a:t>
            </a:r>
          </a:p>
          <a:p>
            <a:endParaRPr lang="de-DE" sz="2000" dirty="0"/>
          </a:p>
          <a:p>
            <a:r>
              <a:rPr lang="de-DE" sz="2000" dirty="0"/>
              <a:t>Die Teilnahme von Ärzten/Ärztinnen an einem sexualmedizinischen Curriculum erscheint sinnvoll, wird aber noch zu wenig genutzt.  </a:t>
            </a:r>
          </a:p>
          <a:p>
            <a:endParaRPr lang="de-DE" sz="2000" dirty="0"/>
          </a:p>
          <a:p>
            <a:endParaRPr lang="de-DE" dirty="0"/>
          </a:p>
          <a:p>
            <a:endParaRPr lang="de-DE" dirty="0"/>
          </a:p>
          <a:p>
            <a:endParaRPr lang="de-DE" dirty="0"/>
          </a:p>
        </p:txBody>
      </p:sp>
    </p:spTree>
    <p:extLst>
      <p:ext uri="{BB962C8B-B14F-4D97-AF65-F5344CB8AC3E}">
        <p14:creationId xmlns:p14="http://schemas.microsoft.com/office/powerpoint/2010/main" xmlns="" val="1729361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00B5D65-2E17-41E1-9C4B-8F3FA3296D91}"/>
              </a:ext>
            </a:extLst>
          </p:cNvPr>
          <p:cNvSpPr>
            <a:spLocks noGrp="1"/>
          </p:cNvSpPr>
          <p:nvPr>
            <p:ph type="title"/>
          </p:nvPr>
        </p:nvSpPr>
        <p:spPr/>
        <p:txBody>
          <a:bodyPr/>
          <a:lstStyle/>
          <a:p>
            <a:r>
              <a:rPr lang="de-DE" sz="2800" dirty="0">
                <a:solidFill>
                  <a:srgbClr val="152FAF"/>
                </a:solidFill>
              </a:rPr>
              <a:t>Erste-Hilfe-Regel</a:t>
            </a:r>
            <a:r>
              <a:rPr lang="de-DE" dirty="0"/>
              <a:t/>
            </a:r>
            <a:br>
              <a:rPr lang="de-DE" dirty="0"/>
            </a:br>
            <a:endParaRPr lang="de-DE" dirty="0"/>
          </a:p>
        </p:txBody>
      </p:sp>
      <p:sp>
        <p:nvSpPr>
          <p:cNvPr id="3" name="Inhaltsplatzhalter 2">
            <a:extLst>
              <a:ext uri="{FF2B5EF4-FFF2-40B4-BE49-F238E27FC236}">
                <a16:creationId xmlns:a16="http://schemas.microsoft.com/office/drawing/2014/main" xmlns="" id="{E8A53194-157C-44A0-8983-F8C3A2F257DB}"/>
              </a:ext>
            </a:extLst>
          </p:cNvPr>
          <p:cNvSpPr>
            <a:spLocks noGrp="1"/>
          </p:cNvSpPr>
          <p:nvPr>
            <p:ph idx="1"/>
          </p:nvPr>
        </p:nvSpPr>
        <p:spPr/>
        <p:txBody>
          <a:bodyPr/>
          <a:lstStyle/>
          <a:p>
            <a:r>
              <a:rPr lang="de-DE" dirty="0"/>
              <a:t>Nichtstun ist schlimmer, </a:t>
            </a:r>
          </a:p>
          <a:p>
            <a:pPr marL="0" indent="0">
              <a:buNone/>
            </a:pPr>
            <a:r>
              <a:rPr lang="de-DE" dirty="0"/>
              <a:t>	als vielleicht etwas Falsches tun</a:t>
            </a:r>
          </a:p>
          <a:p>
            <a:pPr marL="0" indent="0">
              <a:buNone/>
            </a:pPr>
            <a:endParaRPr lang="de-DE" dirty="0"/>
          </a:p>
          <a:p>
            <a:pPr marL="0" indent="0">
              <a:buNone/>
            </a:pPr>
            <a:r>
              <a:rPr lang="de-DE" dirty="0"/>
              <a:t>40 Stunden Basiskurs Sexualmedizin</a:t>
            </a:r>
          </a:p>
          <a:p>
            <a:pPr marL="0" indent="0">
              <a:buNone/>
            </a:pPr>
            <a:endParaRPr lang="de-DE" dirty="0"/>
          </a:p>
        </p:txBody>
      </p:sp>
    </p:spTree>
    <p:extLst>
      <p:ext uri="{BB962C8B-B14F-4D97-AF65-F5344CB8AC3E}">
        <p14:creationId xmlns:p14="http://schemas.microsoft.com/office/powerpoint/2010/main" xmlns="" val="15501430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32FBC32-FD3F-4157-9563-8EF23A7DA1F6}"/>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xmlns="" id="{56DC4809-B2C4-462F-A82D-F9143B41E0F3}"/>
              </a:ext>
            </a:extLst>
          </p:cNvPr>
          <p:cNvSpPr>
            <a:spLocks noGrp="1"/>
          </p:cNvSpPr>
          <p:nvPr>
            <p:ph idx="1"/>
          </p:nvPr>
        </p:nvSpPr>
        <p:spPr/>
        <p:txBody>
          <a:bodyPr/>
          <a:lstStyle/>
          <a:p>
            <a:r>
              <a:rPr lang="de-DE" dirty="0"/>
              <a:t>Therapeuten-Mut</a:t>
            </a:r>
          </a:p>
          <a:p>
            <a:r>
              <a:rPr lang="de-DE" dirty="0"/>
              <a:t>macht Patienten </a:t>
            </a:r>
            <a:r>
              <a:rPr lang="de-DE" dirty="0" err="1"/>
              <a:t>mut</a:t>
            </a:r>
            <a:endParaRPr lang="de-DE" dirty="0"/>
          </a:p>
        </p:txBody>
      </p:sp>
      <p:pic>
        <p:nvPicPr>
          <p:cNvPr id="5" name="Grafik 4">
            <a:extLst>
              <a:ext uri="{FF2B5EF4-FFF2-40B4-BE49-F238E27FC236}">
                <a16:creationId xmlns:a16="http://schemas.microsoft.com/office/drawing/2014/main" xmlns="" id="{B12BC5FA-2C9F-4EAC-B09F-279D9870DFCD}"/>
              </a:ext>
            </a:extLst>
          </p:cNvPr>
          <p:cNvPicPr>
            <a:picLocks noChangeAspect="1"/>
          </p:cNvPicPr>
          <p:nvPr/>
        </p:nvPicPr>
        <p:blipFill>
          <a:blip r:embed="rId2" cstate="print"/>
          <a:stretch>
            <a:fillRect/>
          </a:stretch>
        </p:blipFill>
        <p:spPr>
          <a:xfrm>
            <a:off x="4716016" y="1184489"/>
            <a:ext cx="2907407" cy="2397776"/>
          </a:xfrm>
          <a:prstGeom prst="rect">
            <a:avLst/>
          </a:prstGeom>
        </p:spPr>
      </p:pic>
    </p:spTree>
    <p:extLst>
      <p:ext uri="{BB962C8B-B14F-4D97-AF65-F5344CB8AC3E}">
        <p14:creationId xmlns:p14="http://schemas.microsoft.com/office/powerpoint/2010/main" xmlns="" val="1989243161"/>
      </p:ext>
    </p:extLst>
  </p:cSld>
  <p:clrMapOvr>
    <a:masterClrMapping/>
  </p:clrMapOvr>
</p:sld>
</file>

<file path=ppt/theme/theme1.xml><?xml version="1.0" encoding="utf-8"?>
<a:theme xmlns:a="http://schemas.openxmlformats.org/drawingml/2006/main" name="Titelseite">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lgeseite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1633</Words>
  <Application>Microsoft Office PowerPoint</Application>
  <PresentationFormat>Bildschirmpräsentation (16:9)</PresentationFormat>
  <Paragraphs>293</Paragraphs>
  <Slides>43</Slides>
  <Notes>5</Notes>
  <HiddenSlides>3</HiddenSlides>
  <MMClips>0</MMClips>
  <ScaleCrop>false</ScaleCrop>
  <HeadingPairs>
    <vt:vector size="4" baseType="variant">
      <vt:variant>
        <vt:lpstr>Design</vt:lpstr>
      </vt:variant>
      <vt:variant>
        <vt:i4>2</vt:i4>
      </vt:variant>
      <vt:variant>
        <vt:lpstr>Folientitel</vt:lpstr>
      </vt:variant>
      <vt:variant>
        <vt:i4>43</vt:i4>
      </vt:variant>
    </vt:vector>
  </HeadingPairs>
  <TitlesOfParts>
    <vt:vector size="45" baseType="lpstr">
      <vt:lpstr>Titelseite</vt:lpstr>
      <vt:lpstr>Folgeseiten</vt:lpstr>
      <vt:lpstr>Folie 1</vt:lpstr>
      <vt:lpstr>Agenda</vt:lpstr>
      <vt:lpstr>Nachsorgetermin in Ihrer Praxis</vt:lpstr>
      <vt:lpstr>Kennen Sie das Gefühl?</vt:lpstr>
      <vt:lpstr>Frage nach Sexualität</vt:lpstr>
      <vt:lpstr>Warum ist diese Frage eine Chance? </vt:lpstr>
      <vt:lpstr>???????</vt:lpstr>
      <vt:lpstr> Basics: Sex bei Männern  und Frauen ist unterschiedlich</vt:lpstr>
      <vt:lpstr>Warum haben Frauen Sex?</vt:lpstr>
      <vt:lpstr>Warum haben Frauen Probleme beim Sex?</vt:lpstr>
      <vt:lpstr>Warum haben Frauen Probleme beim Sex?</vt:lpstr>
      <vt:lpstr>Weshalb wird das Thema Sexualität in der  Arzt-Patientinnen-Beziehung vermieden?</vt:lpstr>
      <vt:lpstr> Damit meine Sexualanamnese gelingt, brauche ich</vt:lpstr>
      <vt:lpstr>Folie 14</vt:lpstr>
      <vt:lpstr>Mammakarzinom: Probleme und Ängste (1)</vt:lpstr>
      <vt:lpstr>Mammakarzinom: Probleme und Ängste (2)</vt:lpstr>
      <vt:lpstr>Psychosoziale Einflussfaktoren, die eine sexuelle Dysfunktion  mit verursachen/ mit bedingen können.</vt:lpstr>
      <vt:lpstr>Operation, Strahlentherapie und/oder Chemotherapie und/oder Hormontherapie als Ursache einer sexuelle Dysfunktion </vt:lpstr>
      <vt:lpstr>Einflussfaktoren - biologisch-somatisch </vt:lpstr>
      <vt:lpstr>Mögliche Folgen der Therapiemaßnahmen   </vt:lpstr>
      <vt:lpstr> </vt:lpstr>
      <vt:lpstr>Sexualanamnese als integraler Bestandteil  der onkologischen Nachsorge</vt:lpstr>
      <vt:lpstr>Ich biete ein Gespräch an…  Mausefalle: Ich gerate unter Druck eine Lösung parat haben zu müssen.  Ziel: Einen Impuls geben?   </vt:lpstr>
      <vt:lpstr> Der Gesprächseinstieg „Variante kurz“</vt:lpstr>
      <vt:lpstr> Der Gesprächseinstieg „Variante spezifisch“ </vt:lpstr>
      <vt:lpstr> Der Gesprächseinstieg</vt:lpstr>
      <vt:lpstr>Folie 27</vt:lpstr>
      <vt:lpstr>Tipps zu „Ich biete ein Gespräch an…“  </vt:lpstr>
      <vt:lpstr>Sexualanamnese als integraler Bestandteil der onkologischen Nachsorge   </vt:lpstr>
      <vt:lpstr>Beispielhafte Fragen zur Sexualität </vt:lpstr>
      <vt:lpstr>Folie 31</vt:lpstr>
      <vt:lpstr>Beispielhafte Veränderungsfragen</vt:lpstr>
      <vt:lpstr>Allgemeine Hilfsangebote/Sexualmedizinische Beratung </vt:lpstr>
      <vt:lpstr>Allgemeine Hilfsangebote/Sexualmedizinische Beratung  </vt:lpstr>
      <vt:lpstr>Allgemeine Hilfsangebote/Sexualmedizinische Beratung </vt:lpstr>
      <vt:lpstr>Allgemeine Hilfsangebote/Sexualmedizinische Beratung </vt:lpstr>
      <vt:lpstr>Therapievorschläge trockene Vagina, Dyspareunie </vt:lpstr>
      <vt:lpstr>Therapievorschlag Frauen mit Dyspareunie Z. n. Mamma ca  </vt:lpstr>
      <vt:lpstr>Therapievorschlag: Störungen der sexuellen Erregung, Orgasmusfähigkeit und Libidoverlust.  </vt:lpstr>
      <vt:lpstr>Zusammenfassung 1</vt:lpstr>
      <vt:lpstr>Zusammenfassung 2</vt:lpstr>
      <vt:lpstr>Erste-Hilfe-Regel </vt:lpstr>
      <vt:lpstr>Folie 43</vt:lpstr>
    </vt:vector>
  </TitlesOfParts>
  <Company>Universitätsklinikum Heidelberg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Hafner, Andreas</dc:creator>
  <cp:lastModifiedBy>Ditz</cp:lastModifiedBy>
  <cp:revision>151</cp:revision>
  <dcterms:created xsi:type="dcterms:W3CDTF">2017-11-15T11:19:07Z</dcterms:created>
  <dcterms:modified xsi:type="dcterms:W3CDTF">2020-05-12T08:35:43Z</dcterms:modified>
</cp:coreProperties>
</file>