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2"/>
  </p:notesMasterIdLst>
  <p:handoutMasterIdLst>
    <p:handoutMasterId r:id="rId33"/>
  </p:handoutMasterIdLst>
  <p:sldIdLst>
    <p:sldId id="606" r:id="rId2"/>
    <p:sldId id="384" r:id="rId3"/>
    <p:sldId id="852" r:id="rId4"/>
    <p:sldId id="843" r:id="rId5"/>
    <p:sldId id="344" r:id="rId6"/>
    <p:sldId id="840" r:id="rId7"/>
    <p:sldId id="399" r:id="rId8"/>
    <p:sldId id="886" r:id="rId9"/>
    <p:sldId id="885" r:id="rId10"/>
    <p:sldId id="690" r:id="rId11"/>
    <p:sldId id="835" r:id="rId12"/>
    <p:sldId id="888" r:id="rId13"/>
    <p:sldId id="525" r:id="rId14"/>
    <p:sldId id="872" r:id="rId15"/>
    <p:sldId id="846" r:id="rId16"/>
    <p:sldId id="853" r:id="rId17"/>
    <p:sldId id="856" r:id="rId18"/>
    <p:sldId id="859" r:id="rId19"/>
    <p:sldId id="860" r:id="rId20"/>
    <p:sldId id="889" r:id="rId21"/>
    <p:sldId id="854" r:id="rId22"/>
    <p:sldId id="882" r:id="rId23"/>
    <p:sldId id="874" r:id="rId24"/>
    <p:sldId id="881" r:id="rId25"/>
    <p:sldId id="877" r:id="rId26"/>
    <p:sldId id="849" r:id="rId27"/>
    <p:sldId id="890" r:id="rId28"/>
    <p:sldId id="866" r:id="rId29"/>
    <p:sldId id="858" r:id="rId30"/>
    <p:sldId id="891" r:id="rId31"/>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455"/>
    <a:srgbClr val="004A6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66" autoAdjust="0"/>
    <p:restoredTop sz="94692" autoAdjust="0"/>
  </p:normalViewPr>
  <p:slideViewPr>
    <p:cSldViewPr>
      <p:cViewPr varScale="1">
        <p:scale>
          <a:sx n="104" d="100"/>
          <a:sy n="104" d="100"/>
        </p:scale>
        <p:origin x="75" y="270"/>
      </p:cViewPr>
      <p:guideLst>
        <p:guide orient="horz" pos="1620"/>
        <p:guide pos="2880"/>
      </p:guideLst>
    </p:cSldViewPr>
  </p:slideViewPr>
  <p:outlineViewPr>
    <p:cViewPr>
      <p:scale>
        <a:sx n="33" d="100"/>
        <a:sy n="33" d="100"/>
      </p:scale>
      <p:origin x="0" y="-1484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7720FA-A8CC-4432-99E5-426491E82C40}"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9F244F97-1413-4C33-9E41-023D0DC348BF}">
      <dgm:prSet custT="1"/>
      <dgm:spPr>
        <a:solidFill>
          <a:schemeClr val="bg1"/>
        </a:solidFill>
      </dgm:spPr>
      <dgm:t>
        <a:bodyPr/>
        <a:lstStyle/>
        <a:p>
          <a:pPr>
            <a:buNone/>
          </a:pPr>
          <a:r>
            <a:rPr lang="de-DE" sz="2400" dirty="0">
              <a:solidFill>
                <a:schemeClr val="tx1"/>
              </a:solidFill>
            </a:rPr>
            <a:t>unausweichliche die Konfrontation mit:</a:t>
          </a:r>
          <a:endParaRPr lang="en-US" sz="2400" dirty="0">
            <a:solidFill>
              <a:schemeClr val="tx1"/>
            </a:solidFill>
          </a:endParaRPr>
        </a:p>
      </dgm:t>
    </dgm:pt>
    <dgm:pt modelId="{79401845-5ABC-4897-B008-06A17A53AD2C}" type="sibTrans" cxnId="{874F31F7-DB49-442F-B030-AA681E0457CD}">
      <dgm:prSet/>
      <dgm:spPr/>
      <dgm:t>
        <a:bodyPr/>
        <a:lstStyle/>
        <a:p>
          <a:endParaRPr lang="de-DE"/>
        </a:p>
      </dgm:t>
    </dgm:pt>
    <dgm:pt modelId="{8F9B97A9-2DC9-4F29-ACA1-09144715CAB9}" type="parTrans" cxnId="{874F31F7-DB49-442F-B030-AA681E0457CD}">
      <dgm:prSet/>
      <dgm:spPr/>
      <dgm:t>
        <a:bodyPr/>
        <a:lstStyle/>
        <a:p>
          <a:endParaRPr lang="de-DE"/>
        </a:p>
      </dgm:t>
    </dgm:pt>
    <dgm:pt modelId="{F7F7ED49-140C-4A53-BD1F-780E268C12FC}">
      <dgm:prSet/>
      <dgm:spPr>
        <a:solidFill>
          <a:schemeClr val="bg1"/>
        </a:solidFill>
      </dgm:spPr>
      <dgm:t>
        <a:bodyPr/>
        <a:lstStyle/>
        <a:p>
          <a:r>
            <a:rPr lang="de-DE" sz="2200" dirty="0">
              <a:solidFill>
                <a:schemeClr val="tx1"/>
              </a:solidFill>
            </a:rPr>
            <a:t>der Begrenztheit des eigenen Lebens</a:t>
          </a:r>
          <a:endParaRPr lang="en-US" sz="2200" dirty="0">
            <a:solidFill>
              <a:schemeClr val="tx1"/>
            </a:solidFill>
          </a:endParaRPr>
        </a:p>
      </dgm:t>
    </dgm:pt>
    <dgm:pt modelId="{140627FC-187D-4CFF-951F-791B517833B1}" type="sibTrans" cxnId="{25FA96C7-0EAB-45F6-AE13-A071D4EE090E}">
      <dgm:prSet/>
      <dgm:spPr/>
      <dgm:t>
        <a:bodyPr/>
        <a:lstStyle/>
        <a:p>
          <a:endParaRPr lang="de-DE"/>
        </a:p>
      </dgm:t>
    </dgm:pt>
    <dgm:pt modelId="{741C00C0-6B2C-4E0F-8924-568B9E45C622}" type="parTrans" cxnId="{25FA96C7-0EAB-45F6-AE13-A071D4EE090E}">
      <dgm:prSet/>
      <dgm:spPr/>
      <dgm:t>
        <a:bodyPr/>
        <a:lstStyle/>
        <a:p>
          <a:endParaRPr lang="de-DE"/>
        </a:p>
      </dgm:t>
    </dgm:pt>
    <dgm:pt modelId="{AD963A1D-3517-4121-BE8A-FCBE2B522B2F}">
      <dgm:prSet/>
      <dgm:spPr>
        <a:solidFill>
          <a:schemeClr val="bg1"/>
        </a:solidFill>
      </dgm:spPr>
      <dgm:t>
        <a:bodyPr/>
        <a:lstStyle/>
        <a:p>
          <a:r>
            <a:rPr lang="de-DE" sz="2200" dirty="0">
              <a:solidFill>
                <a:schemeClr val="tx1"/>
              </a:solidFill>
            </a:rPr>
            <a:t>Gefühlen der Unsicherheit, Abhängigkeit, des Kontrollverlusts und Grenzen der Willensfreiheit</a:t>
          </a:r>
          <a:endParaRPr lang="en-US" sz="2200" dirty="0">
            <a:solidFill>
              <a:schemeClr val="tx1"/>
            </a:solidFill>
          </a:endParaRPr>
        </a:p>
      </dgm:t>
    </dgm:pt>
    <dgm:pt modelId="{E39E5D26-DAE3-4460-AFDD-8F1BB77F22CC}" type="sibTrans" cxnId="{A3B2C66F-CFA2-4677-8DFE-A887D3C4572F}">
      <dgm:prSet/>
      <dgm:spPr/>
      <dgm:t>
        <a:bodyPr/>
        <a:lstStyle/>
        <a:p>
          <a:endParaRPr lang="de-DE"/>
        </a:p>
      </dgm:t>
    </dgm:pt>
    <dgm:pt modelId="{E2E28A9C-000A-4872-B7B4-AFD623540B4E}" type="parTrans" cxnId="{A3B2C66F-CFA2-4677-8DFE-A887D3C4572F}">
      <dgm:prSet/>
      <dgm:spPr/>
      <dgm:t>
        <a:bodyPr/>
        <a:lstStyle/>
        <a:p>
          <a:endParaRPr lang="de-DE"/>
        </a:p>
      </dgm:t>
    </dgm:pt>
    <dgm:pt modelId="{71530955-41F7-4414-89DE-83FB3FC55C13}">
      <dgm:prSet/>
      <dgm:spPr>
        <a:solidFill>
          <a:schemeClr val="bg1"/>
        </a:solidFill>
      </dgm:spPr>
      <dgm:t>
        <a:bodyPr/>
        <a:lstStyle/>
        <a:p>
          <a:r>
            <a:rPr lang="de-DE" sz="2200" dirty="0">
              <a:solidFill>
                <a:schemeClr val="tx1"/>
              </a:solidFill>
            </a:rPr>
            <a:t>Themen der existenziellen Einsamkeit, Hoffnung auf Zugehörigkeit</a:t>
          </a:r>
          <a:endParaRPr lang="en-US" sz="2200" dirty="0">
            <a:solidFill>
              <a:schemeClr val="tx1"/>
            </a:solidFill>
          </a:endParaRPr>
        </a:p>
      </dgm:t>
    </dgm:pt>
    <dgm:pt modelId="{4E87A77B-2B6D-43EC-9891-469C6930D1D4}" type="sibTrans" cxnId="{68CD49C1-AA2D-46D0-8901-889443A74CCF}">
      <dgm:prSet/>
      <dgm:spPr/>
      <dgm:t>
        <a:bodyPr/>
        <a:lstStyle/>
        <a:p>
          <a:endParaRPr lang="de-DE"/>
        </a:p>
      </dgm:t>
    </dgm:pt>
    <dgm:pt modelId="{00C1417B-5E3E-4E68-992E-78B849580002}" type="parTrans" cxnId="{68CD49C1-AA2D-46D0-8901-889443A74CCF}">
      <dgm:prSet/>
      <dgm:spPr/>
      <dgm:t>
        <a:bodyPr/>
        <a:lstStyle/>
        <a:p>
          <a:endParaRPr lang="de-DE"/>
        </a:p>
      </dgm:t>
    </dgm:pt>
    <dgm:pt modelId="{DC8893F8-8DB4-4A51-8F4A-7D8F3E0E65D9}">
      <dgm:prSet/>
      <dgm:spPr>
        <a:solidFill>
          <a:schemeClr val="bg1"/>
        </a:solidFill>
      </dgm:spPr>
      <dgm:t>
        <a:bodyPr/>
        <a:lstStyle/>
        <a:p>
          <a:r>
            <a:rPr lang="de-DE" sz="2200" dirty="0">
              <a:solidFill>
                <a:schemeClr val="tx1"/>
              </a:solidFill>
            </a:rPr>
            <a:t>der Spiritualität und Transzendenz, Werten und (verbleibenden)Lebenszielen.</a:t>
          </a:r>
          <a:endParaRPr lang="en-US" sz="2200" dirty="0">
            <a:solidFill>
              <a:schemeClr val="tx1"/>
            </a:solidFill>
          </a:endParaRPr>
        </a:p>
      </dgm:t>
    </dgm:pt>
    <dgm:pt modelId="{9799F052-315B-4C5F-BDE4-D41E2307FE4A}" type="sibTrans" cxnId="{1B827300-B8E1-4DBF-B777-9C1E037CDE2F}">
      <dgm:prSet/>
      <dgm:spPr/>
      <dgm:t>
        <a:bodyPr/>
        <a:lstStyle/>
        <a:p>
          <a:endParaRPr lang="de-DE"/>
        </a:p>
      </dgm:t>
    </dgm:pt>
    <dgm:pt modelId="{D373F3D2-F033-4855-99BD-B67E4FD74777}" type="parTrans" cxnId="{1B827300-B8E1-4DBF-B777-9C1E037CDE2F}">
      <dgm:prSet/>
      <dgm:spPr/>
      <dgm:t>
        <a:bodyPr/>
        <a:lstStyle/>
        <a:p>
          <a:endParaRPr lang="de-DE"/>
        </a:p>
      </dgm:t>
    </dgm:pt>
    <dgm:pt modelId="{3F0C2A16-3B1C-4016-B61C-802E4F0B0D7C}">
      <dgm:prSet/>
      <dgm:spPr>
        <a:solidFill>
          <a:schemeClr val="bg1"/>
        </a:solidFill>
      </dgm:spPr>
      <dgm:t>
        <a:bodyPr/>
        <a:lstStyle/>
        <a:p>
          <a:r>
            <a:rPr lang="de-DE" sz="2200" dirty="0">
              <a:solidFill>
                <a:schemeClr val="tx1"/>
              </a:solidFill>
            </a:rPr>
            <a:t>der Suche nach Sinn des Lebens, der Krankheit, des Leidens</a:t>
          </a:r>
          <a:endParaRPr lang="en-US" sz="2200" dirty="0">
            <a:solidFill>
              <a:schemeClr val="tx1"/>
            </a:solidFill>
          </a:endParaRPr>
        </a:p>
      </dgm:t>
    </dgm:pt>
    <dgm:pt modelId="{E271BC0B-BE7F-4569-A37D-F9E5B876C8BE}" type="sibTrans" cxnId="{BE28CF5D-A8B2-40A8-AB76-FA379B6F57C5}">
      <dgm:prSet/>
      <dgm:spPr/>
      <dgm:t>
        <a:bodyPr/>
        <a:lstStyle/>
        <a:p>
          <a:endParaRPr lang="de-DE"/>
        </a:p>
      </dgm:t>
    </dgm:pt>
    <dgm:pt modelId="{27A2B931-B17C-47C5-8F2A-8D80C80BD588}" type="parTrans" cxnId="{BE28CF5D-A8B2-40A8-AB76-FA379B6F57C5}">
      <dgm:prSet/>
      <dgm:spPr/>
      <dgm:t>
        <a:bodyPr/>
        <a:lstStyle/>
        <a:p>
          <a:endParaRPr lang="de-DE"/>
        </a:p>
      </dgm:t>
    </dgm:pt>
    <dgm:pt modelId="{217D5A8F-7A11-466D-B492-28D29F5A75B3}" type="pres">
      <dgm:prSet presAssocID="{A87720FA-A8CC-4432-99E5-426491E82C40}" presName="diagram" presStyleCnt="0">
        <dgm:presLayoutVars>
          <dgm:dir/>
          <dgm:resizeHandles val="exact"/>
        </dgm:presLayoutVars>
      </dgm:prSet>
      <dgm:spPr/>
    </dgm:pt>
    <dgm:pt modelId="{F10FB08C-6251-4141-9E22-3137A1DF4836}" type="pres">
      <dgm:prSet presAssocID="{9F244F97-1413-4C33-9E41-023D0DC348BF}" presName="node" presStyleLbl="node1" presStyleIdx="0" presStyleCnt="1" custScaleX="141681" custLinFactNeighborX="-3568" custLinFactNeighborY="88">
        <dgm:presLayoutVars>
          <dgm:bulletEnabled val="1"/>
        </dgm:presLayoutVars>
      </dgm:prSet>
      <dgm:spPr/>
    </dgm:pt>
  </dgm:ptLst>
  <dgm:cxnLst>
    <dgm:cxn modelId="{1B827300-B8E1-4DBF-B777-9C1E037CDE2F}" srcId="{9F244F97-1413-4C33-9E41-023D0DC348BF}" destId="{DC8893F8-8DB4-4A51-8F4A-7D8F3E0E65D9}" srcOrd="3" destOrd="0" parTransId="{D373F3D2-F033-4855-99BD-B67E4FD74777}" sibTransId="{9799F052-315B-4C5F-BDE4-D41E2307FE4A}"/>
    <dgm:cxn modelId="{E4088412-B4A1-43B7-8E52-0F698DFA260B}" type="presOf" srcId="{A87720FA-A8CC-4432-99E5-426491E82C40}" destId="{217D5A8F-7A11-466D-B492-28D29F5A75B3}" srcOrd="0" destOrd="0" presId="urn:microsoft.com/office/officeart/2005/8/layout/default"/>
    <dgm:cxn modelId="{BE28CF5D-A8B2-40A8-AB76-FA379B6F57C5}" srcId="{9F244F97-1413-4C33-9E41-023D0DC348BF}" destId="{3F0C2A16-3B1C-4016-B61C-802E4F0B0D7C}" srcOrd="4" destOrd="0" parTransId="{27A2B931-B17C-47C5-8F2A-8D80C80BD588}" sibTransId="{E271BC0B-BE7F-4569-A37D-F9E5B876C8BE}"/>
    <dgm:cxn modelId="{A5F5F562-9D14-4432-99DD-AC33302885ED}" type="presOf" srcId="{F7F7ED49-140C-4A53-BD1F-780E268C12FC}" destId="{F10FB08C-6251-4141-9E22-3137A1DF4836}" srcOrd="0" destOrd="1" presId="urn:microsoft.com/office/officeart/2005/8/layout/default"/>
    <dgm:cxn modelId="{7E995C67-45EB-4BEE-82B2-67CF39E82938}" type="presOf" srcId="{71530955-41F7-4414-89DE-83FB3FC55C13}" destId="{F10FB08C-6251-4141-9E22-3137A1DF4836}" srcOrd="0" destOrd="3" presId="urn:microsoft.com/office/officeart/2005/8/layout/default"/>
    <dgm:cxn modelId="{A3B2C66F-CFA2-4677-8DFE-A887D3C4572F}" srcId="{9F244F97-1413-4C33-9E41-023D0DC348BF}" destId="{AD963A1D-3517-4121-BE8A-FCBE2B522B2F}" srcOrd="1" destOrd="0" parTransId="{E2E28A9C-000A-4872-B7B4-AFD623540B4E}" sibTransId="{E39E5D26-DAE3-4460-AFDD-8F1BB77F22CC}"/>
    <dgm:cxn modelId="{9908518C-D1A7-444E-B6BC-1BC1A8381E1A}" type="presOf" srcId="{9F244F97-1413-4C33-9E41-023D0DC348BF}" destId="{F10FB08C-6251-4141-9E22-3137A1DF4836}" srcOrd="0" destOrd="0" presId="urn:microsoft.com/office/officeart/2005/8/layout/default"/>
    <dgm:cxn modelId="{F5BA499D-6F36-4249-9357-CC2A999C0588}" type="presOf" srcId="{3F0C2A16-3B1C-4016-B61C-802E4F0B0D7C}" destId="{F10FB08C-6251-4141-9E22-3137A1DF4836}" srcOrd="0" destOrd="5" presId="urn:microsoft.com/office/officeart/2005/8/layout/default"/>
    <dgm:cxn modelId="{C7A2AFA0-1083-46EC-B33A-54E58DD59461}" type="presOf" srcId="{AD963A1D-3517-4121-BE8A-FCBE2B522B2F}" destId="{F10FB08C-6251-4141-9E22-3137A1DF4836}" srcOrd="0" destOrd="2" presId="urn:microsoft.com/office/officeart/2005/8/layout/default"/>
    <dgm:cxn modelId="{A7C87DB4-B691-4747-BD16-07A25481149D}" type="presOf" srcId="{DC8893F8-8DB4-4A51-8F4A-7D8F3E0E65D9}" destId="{F10FB08C-6251-4141-9E22-3137A1DF4836}" srcOrd="0" destOrd="4" presId="urn:microsoft.com/office/officeart/2005/8/layout/default"/>
    <dgm:cxn modelId="{68CD49C1-AA2D-46D0-8901-889443A74CCF}" srcId="{9F244F97-1413-4C33-9E41-023D0DC348BF}" destId="{71530955-41F7-4414-89DE-83FB3FC55C13}" srcOrd="2" destOrd="0" parTransId="{00C1417B-5E3E-4E68-992E-78B849580002}" sibTransId="{4E87A77B-2B6D-43EC-9891-469C6930D1D4}"/>
    <dgm:cxn modelId="{25FA96C7-0EAB-45F6-AE13-A071D4EE090E}" srcId="{9F244F97-1413-4C33-9E41-023D0DC348BF}" destId="{F7F7ED49-140C-4A53-BD1F-780E268C12FC}" srcOrd="0" destOrd="0" parTransId="{741C00C0-6B2C-4E0F-8924-568B9E45C622}" sibTransId="{140627FC-187D-4CFF-951F-791B517833B1}"/>
    <dgm:cxn modelId="{874F31F7-DB49-442F-B030-AA681E0457CD}" srcId="{A87720FA-A8CC-4432-99E5-426491E82C40}" destId="{9F244F97-1413-4C33-9E41-023D0DC348BF}" srcOrd="0" destOrd="0" parTransId="{8F9B97A9-2DC9-4F29-ACA1-09144715CAB9}" sibTransId="{79401845-5ABC-4897-B008-06A17A53AD2C}"/>
    <dgm:cxn modelId="{A1F9A2C3-38B2-4ACD-9465-9FD93293381A}" type="presParOf" srcId="{217D5A8F-7A11-466D-B492-28D29F5A75B3}" destId="{F10FB08C-6251-4141-9E22-3137A1DF4836}"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7720FA-A8CC-4432-99E5-426491E82C40}"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BE4809CC-618D-4224-9F67-3BB799B4F474}">
      <dgm:prSet/>
      <dgm:spPr>
        <a:noFill/>
      </dgm:spPr>
      <dgm:t>
        <a:bodyPr/>
        <a:lstStyle/>
        <a:p>
          <a:r>
            <a:rPr lang="de-DE" dirty="0">
              <a:solidFill>
                <a:schemeClr val="tx1"/>
              </a:solidFill>
            </a:rPr>
            <a:t>unausweichliche die Konfrontation mit:</a:t>
          </a:r>
          <a:endParaRPr lang="en-US" dirty="0">
            <a:solidFill>
              <a:schemeClr val="tx1"/>
            </a:solidFill>
          </a:endParaRPr>
        </a:p>
      </dgm:t>
    </dgm:pt>
    <dgm:pt modelId="{40190767-6F88-452E-BED0-5B3D7C8B61F8}" type="parTrans" cxnId="{8B2CE1FF-3E6B-4CFE-A6B6-53E3BE0E68F7}">
      <dgm:prSet/>
      <dgm:spPr/>
      <dgm:t>
        <a:bodyPr/>
        <a:lstStyle/>
        <a:p>
          <a:endParaRPr lang="en-US"/>
        </a:p>
      </dgm:t>
    </dgm:pt>
    <dgm:pt modelId="{0B8E2415-9EBC-4FEA-9174-E0A6F3B26629}" type="sibTrans" cxnId="{8B2CE1FF-3E6B-4CFE-A6B6-53E3BE0E68F7}">
      <dgm:prSet/>
      <dgm:spPr/>
      <dgm:t>
        <a:bodyPr/>
        <a:lstStyle/>
        <a:p>
          <a:endParaRPr lang="en-US"/>
        </a:p>
      </dgm:t>
    </dgm:pt>
    <dgm:pt modelId="{14E8B33C-5B89-4D87-9202-325D359155E4}">
      <dgm:prSet/>
      <dgm:spPr>
        <a:noFill/>
      </dgm:spPr>
      <dgm:t>
        <a:bodyPr/>
        <a:lstStyle/>
        <a:p>
          <a:r>
            <a:rPr lang="de-DE" dirty="0">
              <a:solidFill>
                <a:schemeClr val="tx1"/>
              </a:solidFill>
            </a:rPr>
            <a:t>dem Kummer der Familie (Kinder) und Freunde</a:t>
          </a:r>
          <a:endParaRPr lang="en-US" dirty="0">
            <a:solidFill>
              <a:schemeClr val="tx1"/>
            </a:solidFill>
          </a:endParaRPr>
        </a:p>
      </dgm:t>
    </dgm:pt>
    <dgm:pt modelId="{886141A6-8347-475B-99CD-E58DD74697F7}" type="parTrans" cxnId="{45EE2A8C-EFAB-4975-A40B-336D0E9A7224}">
      <dgm:prSet/>
      <dgm:spPr/>
      <dgm:t>
        <a:bodyPr/>
        <a:lstStyle/>
        <a:p>
          <a:endParaRPr lang="en-US"/>
        </a:p>
      </dgm:t>
    </dgm:pt>
    <dgm:pt modelId="{81089441-17C3-40E3-B30E-AFD6619D2AD0}" type="sibTrans" cxnId="{45EE2A8C-EFAB-4975-A40B-336D0E9A7224}">
      <dgm:prSet/>
      <dgm:spPr/>
      <dgm:t>
        <a:bodyPr/>
        <a:lstStyle/>
        <a:p>
          <a:endParaRPr lang="en-US"/>
        </a:p>
      </dgm:t>
    </dgm:pt>
    <dgm:pt modelId="{F0EC8F75-9A89-4C9B-A777-077299B7A1E1}">
      <dgm:prSet/>
      <dgm:spPr>
        <a:noFill/>
      </dgm:spPr>
      <dgm:t>
        <a:bodyPr/>
        <a:lstStyle/>
        <a:p>
          <a:r>
            <a:rPr lang="de-DE" dirty="0">
              <a:solidFill>
                <a:schemeClr val="tx1"/>
              </a:solidFill>
            </a:rPr>
            <a:t>dem Ende aller Sorgen um die Angehörigen</a:t>
          </a:r>
          <a:endParaRPr lang="en-US" dirty="0">
            <a:solidFill>
              <a:schemeClr val="tx1"/>
            </a:solidFill>
          </a:endParaRPr>
        </a:p>
      </dgm:t>
    </dgm:pt>
    <dgm:pt modelId="{658E1337-463E-43CE-AD26-6A3FF1E218A1}" type="parTrans" cxnId="{9AC62926-4499-4105-B711-D95A9464B5CC}">
      <dgm:prSet/>
      <dgm:spPr/>
      <dgm:t>
        <a:bodyPr/>
        <a:lstStyle/>
        <a:p>
          <a:endParaRPr lang="en-US"/>
        </a:p>
      </dgm:t>
    </dgm:pt>
    <dgm:pt modelId="{201E0518-BC8E-4FA2-8BCA-569540826995}" type="sibTrans" cxnId="{9AC62926-4499-4105-B711-D95A9464B5CC}">
      <dgm:prSet/>
      <dgm:spPr/>
      <dgm:t>
        <a:bodyPr/>
        <a:lstStyle/>
        <a:p>
          <a:endParaRPr lang="en-US"/>
        </a:p>
      </dgm:t>
    </dgm:pt>
    <dgm:pt modelId="{A1D35F65-7A6A-4412-859A-A98972937B84}">
      <dgm:prSet/>
      <dgm:spPr>
        <a:noFill/>
      </dgm:spPr>
      <dgm:t>
        <a:bodyPr/>
        <a:lstStyle/>
        <a:p>
          <a:r>
            <a:rPr lang="de-DE" dirty="0">
              <a:solidFill>
                <a:schemeClr val="tx1"/>
              </a:solidFill>
            </a:rPr>
            <a:t>der Ungewissheit über ein Leben nach dem Tod</a:t>
          </a:r>
          <a:endParaRPr lang="en-US" dirty="0">
            <a:solidFill>
              <a:schemeClr val="tx1"/>
            </a:solidFill>
          </a:endParaRPr>
        </a:p>
      </dgm:t>
    </dgm:pt>
    <dgm:pt modelId="{5A1AA554-F688-4D27-91F7-6A07F1737DDC}" type="parTrans" cxnId="{A9E3BF29-D6D3-480F-82BD-A535BB0EBDBA}">
      <dgm:prSet/>
      <dgm:spPr/>
      <dgm:t>
        <a:bodyPr/>
        <a:lstStyle/>
        <a:p>
          <a:endParaRPr lang="en-US"/>
        </a:p>
      </dgm:t>
    </dgm:pt>
    <dgm:pt modelId="{3D5D153F-0DD1-4180-9098-D8540F574F8C}" type="sibTrans" cxnId="{A9E3BF29-D6D3-480F-82BD-A535BB0EBDBA}">
      <dgm:prSet/>
      <dgm:spPr/>
      <dgm:t>
        <a:bodyPr/>
        <a:lstStyle/>
        <a:p>
          <a:endParaRPr lang="en-US"/>
        </a:p>
      </dgm:t>
    </dgm:pt>
    <dgm:pt modelId="{17BD49A0-E205-4A48-BEC4-6D6D558AEA24}">
      <dgm:prSet/>
      <dgm:spPr>
        <a:noFill/>
      </dgm:spPr>
      <dgm:t>
        <a:bodyPr/>
        <a:lstStyle/>
        <a:p>
          <a:r>
            <a:rPr lang="de-DE" dirty="0">
              <a:solidFill>
                <a:schemeClr val="tx1"/>
              </a:solidFill>
            </a:rPr>
            <a:t>dem Ende aller Pläne und Aktivitäten</a:t>
          </a:r>
        </a:p>
      </dgm:t>
    </dgm:pt>
    <dgm:pt modelId="{74A90D5F-1202-4338-BC5D-8468F0D22301}" type="parTrans" cxnId="{F45473AC-2C1B-4822-AD92-EDA873E51844}">
      <dgm:prSet/>
      <dgm:spPr/>
      <dgm:t>
        <a:bodyPr/>
        <a:lstStyle/>
        <a:p>
          <a:endParaRPr lang="de-DE"/>
        </a:p>
      </dgm:t>
    </dgm:pt>
    <dgm:pt modelId="{A6F22A1E-9068-46B4-9196-B6B1A026746D}" type="sibTrans" cxnId="{F45473AC-2C1B-4822-AD92-EDA873E51844}">
      <dgm:prSet/>
      <dgm:spPr/>
      <dgm:t>
        <a:bodyPr/>
        <a:lstStyle/>
        <a:p>
          <a:endParaRPr lang="de-DE"/>
        </a:p>
      </dgm:t>
    </dgm:pt>
    <dgm:pt modelId="{E498382B-102C-4EBD-9197-9EE03DB123ED}">
      <dgm:prSet/>
      <dgm:spPr>
        <a:noFill/>
      </dgm:spPr>
      <dgm:t>
        <a:bodyPr/>
        <a:lstStyle/>
        <a:p>
          <a:r>
            <a:rPr lang="de-DE" dirty="0">
              <a:solidFill>
                <a:schemeClr val="tx1"/>
              </a:solidFill>
            </a:rPr>
            <a:t>dem Ende aller Erfahrungen</a:t>
          </a:r>
        </a:p>
      </dgm:t>
    </dgm:pt>
    <dgm:pt modelId="{8EB25E06-61A0-4BFA-8888-817DA610DCCE}" type="parTrans" cxnId="{556499FB-E4AC-429D-AD37-31F5084C94F1}">
      <dgm:prSet/>
      <dgm:spPr/>
      <dgm:t>
        <a:bodyPr/>
        <a:lstStyle/>
        <a:p>
          <a:endParaRPr lang="de-DE"/>
        </a:p>
      </dgm:t>
    </dgm:pt>
    <dgm:pt modelId="{92503CDC-DC4E-4DE2-9A0B-94EBB331D6FD}" type="sibTrans" cxnId="{556499FB-E4AC-429D-AD37-31F5084C94F1}">
      <dgm:prSet/>
      <dgm:spPr/>
      <dgm:t>
        <a:bodyPr/>
        <a:lstStyle/>
        <a:p>
          <a:endParaRPr lang="de-DE"/>
        </a:p>
      </dgm:t>
    </dgm:pt>
    <dgm:pt modelId="{A1ED0C5A-EDB9-43D2-92CC-904061FB32C8}">
      <dgm:prSet/>
      <dgm:spPr>
        <a:noFill/>
      </dgm:spPr>
      <dgm:t>
        <a:bodyPr/>
        <a:lstStyle/>
        <a:p>
          <a:r>
            <a:rPr lang="de-DE" dirty="0">
              <a:solidFill>
                <a:schemeClr val="tx1"/>
              </a:solidFill>
            </a:rPr>
            <a:t>dem Schicksal des Körpers nach dem Tod und</a:t>
          </a:r>
        </a:p>
      </dgm:t>
    </dgm:pt>
    <dgm:pt modelId="{C01A1960-5365-40F7-9DB5-F3CACD034C16}" type="parTrans" cxnId="{F4E8C7BE-330C-4432-8A0E-AD0657796CE1}">
      <dgm:prSet/>
      <dgm:spPr/>
      <dgm:t>
        <a:bodyPr/>
        <a:lstStyle/>
        <a:p>
          <a:endParaRPr lang="de-DE"/>
        </a:p>
      </dgm:t>
    </dgm:pt>
    <dgm:pt modelId="{C5CD8833-F97A-491D-979E-B7830E6F2AEA}" type="sibTrans" cxnId="{F4E8C7BE-330C-4432-8A0E-AD0657796CE1}">
      <dgm:prSet/>
      <dgm:spPr/>
      <dgm:t>
        <a:bodyPr/>
        <a:lstStyle/>
        <a:p>
          <a:endParaRPr lang="de-DE"/>
        </a:p>
      </dgm:t>
    </dgm:pt>
    <dgm:pt modelId="{17D23E8C-497A-46B9-A969-15BC2F2519D3}">
      <dgm:prSet/>
      <dgm:spPr>
        <a:noFill/>
      </dgm:spPr>
      <dgm:t>
        <a:bodyPr/>
        <a:lstStyle/>
        <a:p>
          <a:endParaRPr lang="de-DE" dirty="0"/>
        </a:p>
      </dgm:t>
    </dgm:pt>
    <dgm:pt modelId="{74DD62AA-227A-4812-A5A9-B2CDF28AAD6E}" type="parTrans" cxnId="{D643F3BF-47E9-4578-BD71-E472E5A7A05E}">
      <dgm:prSet/>
      <dgm:spPr/>
      <dgm:t>
        <a:bodyPr/>
        <a:lstStyle/>
        <a:p>
          <a:endParaRPr lang="de-DE"/>
        </a:p>
      </dgm:t>
    </dgm:pt>
    <dgm:pt modelId="{BEB2158A-22FD-44D0-81DF-F915A56286CD}" type="sibTrans" cxnId="{D643F3BF-47E9-4578-BD71-E472E5A7A05E}">
      <dgm:prSet/>
      <dgm:spPr/>
      <dgm:t>
        <a:bodyPr/>
        <a:lstStyle/>
        <a:p>
          <a:endParaRPr lang="de-DE"/>
        </a:p>
      </dgm:t>
    </dgm:pt>
    <dgm:pt modelId="{217D5A8F-7A11-466D-B492-28D29F5A75B3}" type="pres">
      <dgm:prSet presAssocID="{A87720FA-A8CC-4432-99E5-426491E82C40}" presName="diagram" presStyleCnt="0">
        <dgm:presLayoutVars>
          <dgm:dir/>
          <dgm:resizeHandles val="exact"/>
        </dgm:presLayoutVars>
      </dgm:prSet>
      <dgm:spPr/>
    </dgm:pt>
    <dgm:pt modelId="{D12E5C2A-53B6-4BDC-BDBF-E148AA1B1210}" type="pres">
      <dgm:prSet presAssocID="{BE4809CC-618D-4224-9F67-3BB799B4F474}" presName="node" presStyleLbl="node1" presStyleIdx="0" presStyleCnt="1" custScaleX="163317">
        <dgm:presLayoutVars>
          <dgm:bulletEnabled val="1"/>
        </dgm:presLayoutVars>
      </dgm:prSet>
      <dgm:spPr/>
    </dgm:pt>
  </dgm:ptLst>
  <dgm:cxnLst>
    <dgm:cxn modelId="{E4088412-B4A1-43B7-8E52-0F698DFA260B}" type="presOf" srcId="{A87720FA-A8CC-4432-99E5-426491E82C40}" destId="{217D5A8F-7A11-466D-B492-28D29F5A75B3}" srcOrd="0" destOrd="0" presId="urn:microsoft.com/office/officeart/2005/8/layout/default"/>
    <dgm:cxn modelId="{9AC62926-4499-4105-B711-D95A9464B5CC}" srcId="{BE4809CC-618D-4224-9F67-3BB799B4F474}" destId="{F0EC8F75-9A89-4C9B-A777-077299B7A1E1}" srcOrd="1" destOrd="0" parTransId="{658E1337-463E-43CE-AD26-6A3FF1E218A1}" sibTransId="{201E0518-BC8E-4FA2-8BCA-569540826995}"/>
    <dgm:cxn modelId="{A9E3BF29-D6D3-480F-82BD-A535BB0EBDBA}" srcId="{BE4809CC-618D-4224-9F67-3BB799B4F474}" destId="{A1D35F65-7A6A-4412-859A-A98972937B84}" srcOrd="5" destOrd="0" parTransId="{5A1AA554-F688-4D27-91F7-6A07F1737DDC}" sibTransId="{3D5D153F-0DD1-4180-9098-D8540F574F8C}"/>
    <dgm:cxn modelId="{63E6333A-B705-49A2-9BEE-EC92EEC9CDC0}" type="presOf" srcId="{17D23E8C-497A-46B9-A969-15BC2F2519D3}" destId="{D12E5C2A-53B6-4BDC-BDBF-E148AA1B1210}" srcOrd="0" destOrd="7" presId="urn:microsoft.com/office/officeart/2005/8/layout/default"/>
    <dgm:cxn modelId="{5A8B4174-A5C7-47EA-BAC2-9E7D170C2946}" type="presOf" srcId="{F0EC8F75-9A89-4C9B-A777-077299B7A1E1}" destId="{D12E5C2A-53B6-4BDC-BDBF-E148AA1B1210}" srcOrd="0" destOrd="2" presId="urn:microsoft.com/office/officeart/2005/8/layout/default"/>
    <dgm:cxn modelId="{3D8ED677-FE9A-48BD-A0E7-7D568380BB3F}" type="presOf" srcId="{17BD49A0-E205-4A48-BEC4-6D6D558AEA24}" destId="{D12E5C2A-53B6-4BDC-BDBF-E148AA1B1210}" srcOrd="0" destOrd="3" presId="urn:microsoft.com/office/officeart/2005/8/layout/default"/>
    <dgm:cxn modelId="{45EE2A8C-EFAB-4975-A40B-336D0E9A7224}" srcId="{BE4809CC-618D-4224-9F67-3BB799B4F474}" destId="{14E8B33C-5B89-4D87-9202-325D359155E4}" srcOrd="0" destOrd="0" parTransId="{886141A6-8347-475B-99CD-E58DD74697F7}" sibTransId="{81089441-17C3-40E3-B30E-AFD6619D2AD0}"/>
    <dgm:cxn modelId="{46EB1290-162C-430B-BE27-38F741E1CC86}" type="presOf" srcId="{A1ED0C5A-EDB9-43D2-92CC-904061FB32C8}" destId="{D12E5C2A-53B6-4BDC-BDBF-E148AA1B1210}" srcOrd="0" destOrd="5" presId="urn:microsoft.com/office/officeart/2005/8/layout/default"/>
    <dgm:cxn modelId="{1FA05490-F78C-4394-9C1A-631D6F50B131}" type="presOf" srcId="{A1D35F65-7A6A-4412-859A-A98972937B84}" destId="{D12E5C2A-53B6-4BDC-BDBF-E148AA1B1210}" srcOrd="0" destOrd="6" presId="urn:microsoft.com/office/officeart/2005/8/layout/default"/>
    <dgm:cxn modelId="{F45473AC-2C1B-4822-AD92-EDA873E51844}" srcId="{BE4809CC-618D-4224-9F67-3BB799B4F474}" destId="{17BD49A0-E205-4A48-BEC4-6D6D558AEA24}" srcOrd="2" destOrd="0" parTransId="{74A90D5F-1202-4338-BC5D-8468F0D22301}" sibTransId="{A6F22A1E-9068-46B4-9196-B6B1A026746D}"/>
    <dgm:cxn modelId="{F4E8C7BE-330C-4432-8A0E-AD0657796CE1}" srcId="{BE4809CC-618D-4224-9F67-3BB799B4F474}" destId="{A1ED0C5A-EDB9-43D2-92CC-904061FB32C8}" srcOrd="4" destOrd="0" parTransId="{C01A1960-5365-40F7-9DB5-F3CACD034C16}" sibTransId="{C5CD8833-F97A-491D-979E-B7830E6F2AEA}"/>
    <dgm:cxn modelId="{D643F3BF-47E9-4578-BD71-E472E5A7A05E}" srcId="{BE4809CC-618D-4224-9F67-3BB799B4F474}" destId="{17D23E8C-497A-46B9-A969-15BC2F2519D3}" srcOrd="6" destOrd="0" parTransId="{74DD62AA-227A-4812-A5A9-B2CDF28AAD6E}" sibTransId="{BEB2158A-22FD-44D0-81DF-F915A56286CD}"/>
    <dgm:cxn modelId="{ADFE75CB-40E3-4F47-BB70-69C278E7332E}" type="presOf" srcId="{14E8B33C-5B89-4D87-9202-325D359155E4}" destId="{D12E5C2A-53B6-4BDC-BDBF-E148AA1B1210}" srcOrd="0" destOrd="1" presId="urn:microsoft.com/office/officeart/2005/8/layout/default"/>
    <dgm:cxn modelId="{933E0AD3-682B-4476-BAB2-20CE78B588D1}" type="presOf" srcId="{E498382B-102C-4EBD-9197-9EE03DB123ED}" destId="{D12E5C2A-53B6-4BDC-BDBF-E148AA1B1210}" srcOrd="0" destOrd="4" presId="urn:microsoft.com/office/officeart/2005/8/layout/default"/>
    <dgm:cxn modelId="{556499FB-E4AC-429D-AD37-31F5084C94F1}" srcId="{BE4809CC-618D-4224-9F67-3BB799B4F474}" destId="{E498382B-102C-4EBD-9197-9EE03DB123ED}" srcOrd="3" destOrd="0" parTransId="{8EB25E06-61A0-4BFA-8888-817DA610DCCE}" sibTransId="{92503CDC-DC4E-4DE2-9A0B-94EBB331D6FD}"/>
    <dgm:cxn modelId="{7EBB89FD-2D81-4412-8F3A-CB4ACDFF578B}" type="presOf" srcId="{BE4809CC-618D-4224-9F67-3BB799B4F474}" destId="{D12E5C2A-53B6-4BDC-BDBF-E148AA1B1210}" srcOrd="0" destOrd="0" presId="urn:microsoft.com/office/officeart/2005/8/layout/default"/>
    <dgm:cxn modelId="{8B2CE1FF-3E6B-4CFE-A6B6-53E3BE0E68F7}" srcId="{A87720FA-A8CC-4432-99E5-426491E82C40}" destId="{BE4809CC-618D-4224-9F67-3BB799B4F474}" srcOrd="0" destOrd="0" parTransId="{40190767-6F88-452E-BED0-5B3D7C8B61F8}" sibTransId="{0B8E2415-9EBC-4FEA-9174-E0A6F3B26629}"/>
    <dgm:cxn modelId="{8EE40219-5E3B-4412-BF00-A04E3A893158}" type="presParOf" srcId="{217D5A8F-7A11-466D-B492-28D29F5A75B3}" destId="{D12E5C2A-53B6-4BDC-BDBF-E148AA1B1210}"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0FB08C-6251-4141-9E22-3137A1DF4836}">
      <dsp:nvSpPr>
        <dsp:cNvPr id="0" name=""/>
        <dsp:cNvSpPr/>
      </dsp:nvSpPr>
      <dsp:spPr>
        <a:xfrm>
          <a:off x="0" y="819"/>
          <a:ext cx="8167937" cy="3459011"/>
        </a:xfrm>
        <a:prstGeom prst="rect">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de-DE" sz="2400" kern="1200" dirty="0">
              <a:solidFill>
                <a:schemeClr val="tx1"/>
              </a:solidFill>
            </a:rPr>
            <a:t>unausweichliche die Konfrontation mit:</a:t>
          </a:r>
          <a:endParaRPr lang="en-US" sz="2400" kern="1200" dirty="0">
            <a:solidFill>
              <a:schemeClr val="tx1"/>
            </a:solidFill>
          </a:endParaRPr>
        </a:p>
        <a:p>
          <a:pPr marL="228600" lvl="1" indent="-228600" algn="l" defTabSz="977900">
            <a:lnSpc>
              <a:spcPct val="90000"/>
            </a:lnSpc>
            <a:spcBef>
              <a:spcPct val="0"/>
            </a:spcBef>
            <a:spcAft>
              <a:spcPct val="15000"/>
            </a:spcAft>
            <a:buChar char="•"/>
          </a:pPr>
          <a:r>
            <a:rPr lang="de-DE" sz="2200" kern="1200" dirty="0">
              <a:solidFill>
                <a:schemeClr val="tx1"/>
              </a:solidFill>
            </a:rPr>
            <a:t>der Begrenztheit des eigenen Lebens</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de-DE" sz="2200" kern="1200" dirty="0">
              <a:solidFill>
                <a:schemeClr val="tx1"/>
              </a:solidFill>
            </a:rPr>
            <a:t>Gefühlen der Unsicherheit, Abhängigkeit, des Kontrollverlusts und Grenzen der Willensfreiheit</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de-DE" sz="2200" kern="1200" dirty="0">
              <a:solidFill>
                <a:schemeClr val="tx1"/>
              </a:solidFill>
            </a:rPr>
            <a:t>Themen der existenziellen Einsamkeit, Hoffnung auf Zugehörigkeit</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de-DE" sz="2200" kern="1200" dirty="0">
              <a:solidFill>
                <a:schemeClr val="tx1"/>
              </a:solidFill>
            </a:rPr>
            <a:t>der Spiritualität und Transzendenz, Werten und (verbleibenden)Lebenszielen.</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de-DE" sz="2200" kern="1200" dirty="0">
              <a:solidFill>
                <a:schemeClr val="tx1"/>
              </a:solidFill>
            </a:rPr>
            <a:t>der Suche nach Sinn des Lebens, der Krankheit, des Leidens</a:t>
          </a:r>
          <a:endParaRPr lang="en-US" sz="2200" kern="1200" dirty="0">
            <a:solidFill>
              <a:schemeClr val="tx1"/>
            </a:solidFill>
          </a:endParaRPr>
        </a:p>
      </dsp:txBody>
      <dsp:txXfrm>
        <a:off x="0" y="819"/>
        <a:ext cx="8167937" cy="34590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E5C2A-53B6-4BDC-BDBF-E148AA1B1210}">
      <dsp:nvSpPr>
        <dsp:cNvPr id="0" name=""/>
        <dsp:cNvSpPr/>
      </dsp:nvSpPr>
      <dsp:spPr>
        <a:xfrm>
          <a:off x="9" y="2185"/>
          <a:ext cx="8229580" cy="3023413"/>
        </a:xfrm>
        <a:prstGeom prst="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e-DE" sz="2600" kern="1200" dirty="0">
              <a:solidFill>
                <a:schemeClr val="tx1"/>
              </a:solidFill>
            </a:rPr>
            <a:t>unausweichliche die Konfrontation mit:</a:t>
          </a:r>
          <a:endParaRPr lang="en-US" sz="2600" kern="1200" dirty="0">
            <a:solidFill>
              <a:schemeClr val="tx1"/>
            </a:solidFill>
          </a:endParaRPr>
        </a:p>
        <a:p>
          <a:pPr marL="228600" lvl="1" indent="-228600" algn="l" defTabSz="889000">
            <a:lnSpc>
              <a:spcPct val="90000"/>
            </a:lnSpc>
            <a:spcBef>
              <a:spcPct val="0"/>
            </a:spcBef>
            <a:spcAft>
              <a:spcPct val="15000"/>
            </a:spcAft>
            <a:buChar char="•"/>
          </a:pPr>
          <a:r>
            <a:rPr lang="de-DE" sz="2000" kern="1200" dirty="0">
              <a:solidFill>
                <a:schemeClr val="tx1"/>
              </a:solidFill>
            </a:rPr>
            <a:t>dem Kummer der Familie (Kinder) und Freunde</a:t>
          </a: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de-DE" sz="2000" kern="1200" dirty="0">
              <a:solidFill>
                <a:schemeClr val="tx1"/>
              </a:solidFill>
            </a:rPr>
            <a:t>dem Ende aller Sorgen um die Angehörigen</a:t>
          </a: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de-DE" sz="2000" kern="1200" dirty="0">
              <a:solidFill>
                <a:schemeClr val="tx1"/>
              </a:solidFill>
            </a:rPr>
            <a:t>dem Ende aller Pläne und Aktivitäten</a:t>
          </a:r>
        </a:p>
        <a:p>
          <a:pPr marL="228600" lvl="1" indent="-228600" algn="l" defTabSz="889000">
            <a:lnSpc>
              <a:spcPct val="90000"/>
            </a:lnSpc>
            <a:spcBef>
              <a:spcPct val="0"/>
            </a:spcBef>
            <a:spcAft>
              <a:spcPct val="15000"/>
            </a:spcAft>
            <a:buChar char="•"/>
          </a:pPr>
          <a:r>
            <a:rPr lang="de-DE" sz="2000" kern="1200" dirty="0">
              <a:solidFill>
                <a:schemeClr val="tx1"/>
              </a:solidFill>
            </a:rPr>
            <a:t>dem Ende aller Erfahrungen</a:t>
          </a:r>
        </a:p>
        <a:p>
          <a:pPr marL="228600" lvl="1" indent="-228600" algn="l" defTabSz="889000">
            <a:lnSpc>
              <a:spcPct val="90000"/>
            </a:lnSpc>
            <a:spcBef>
              <a:spcPct val="0"/>
            </a:spcBef>
            <a:spcAft>
              <a:spcPct val="15000"/>
            </a:spcAft>
            <a:buChar char="•"/>
          </a:pPr>
          <a:r>
            <a:rPr lang="de-DE" sz="2000" kern="1200" dirty="0">
              <a:solidFill>
                <a:schemeClr val="tx1"/>
              </a:solidFill>
            </a:rPr>
            <a:t>dem Schicksal des Körpers nach dem Tod und</a:t>
          </a:r>
        </a:p>
        <a:p>
          <a:pPr marL="228600" lvl="1" indent="-228600" algn="l" defTabSz="889000">
            <a:lnSpc>
              <a:spcPct val="90000"/>
            </a:lnSpc>
            <a:spcBef>
              <a:spcPct val="0"/>
            </a:spcBef>
            <a:spcAft>
              <a:spcPct val="15000"/>
            </a:spcAft>
            <a:buChar char="•"/>
          </a:pPr>
          <a:r>
            <a:rPr lang="de-DE" sz="2000" kern="1200" dirty="0">
              <a:solidFill>
                <a:schemeClr val="tx1"/>
              </a:solidFill>
            </a:rPr>
            <a:t>der Ungewissheit über ein Leben nach dem Tod</a:t>
          </a:r>
          <a:endParaRPr lang="en-US" sz="2000" kern="1200" dirty="0">
            <a:solidFill>
              <a:schemeClr val="tx1"/>
            </a:solidFill>
          </a:endParaRPr>
        </a:p>
        <a:p>
          <a:pPr marL="228600" lvl="1" indent="-228600" algn="l" defTabSz="889000">
            <a:lnSpc>
              <a:spcPct val="90000"/>
            </a:lnSpc>
            <a:spcBef>
              <a:spcPct val="0"/>
            </a:spcBef>
            <a:spcAft>
              <a:spcPct val="15000"/>
            </a:spcAft>
            <a:buChar char="•"/>
          </a:pPr>
          <a:endParaRPr lang="de-DE" sz="2000" kern="1200" dirty="0"/>
        </a:p>
      </dsp:txBody>
      <dsp:txXfrm>
        <a:off x="9" y="2185"/>
        <a:ext cx="8229580" cy="302341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FA0CF9-F0A2-4FEF-A7B8-81FC9BDD4769}" type="datetimeFigureOut">
              <a:rPr lang="de-DE" smtClean="0"/>
              <a:pPr/>
              <a:t>11.03.2020</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de-DE"/>
              <a:t>Universitätsklinikum Heidelberg, 25.Januar S.Ditz</a:t>
            </a: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E6C413-1530-4265-AD52-463186B41A9E}" type="slidenum">
              <a:rPr lang="de-DE" smtClean="0"/>
              <a:pPr/>
              <a:t>‹Nr.›</a:t>
            </a:fld>
            <a:endParaRPr lang="de-DE"/>
          </a:p>
        </p:txBody>
      </p:sp>
    </p:spTree>
    <p:extLst>
      <p:ext uri="{BB962C8B-B14F-4D97-AF65-F5344CB8AC3E}">
        <p14:creationId xmlns:p14="http://schemas.microsoft.com/office/powerpoint/2010/main" val="271273953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0B072A-9E2A-4365-BBC7-B72B372452D3}" type="datetimeFigureOut">
              <a:rPr lang="de-DE" smtClean="0"/>
              <a:pPr/>
              <a:t>11.03.2020</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de-DE"/>
              <a:t>Universitätsklinikum Heidelberg, 25.Januar S.Ditz</a:t>
            </a:r>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103E9A-293E-4688-83FE-FCFEF0F48D6A}" type="slidenum">
              <a:rPr lang="de-DE" smtClean="0"/>
              <a:pPr/>
              <a:t>‹Nr.›</a:t>
            </a:fld>
            <a:endParaRPr lang="de-DE"/>
          </a:p>
        </p:txBody>
      </p:sp>
    </p:spTree>
    <p:extLst>
      <p:ext uri="{BB962C8B-B14F-4D97-AF65-F5344CB8AC3E}">
        <p14:creationId xmlns:p14="http://schemas.microsoft.com/office/powerpoint/2010/main" val="1048964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Und das ist unsere Agenda für die nächsten 20-25 Minuten.</a:t>
            </a:r>
          </a:p>
          <a:p>
            <a:r>
              <a:rPr lang="de-DE" dirty="0"/>
              <a:t>Zunächst erläutere ich einige Daten zum Hintergrundverständnis, bevor ich auf die Bedeutung und Möglichkeiten des Fertilitätserhalts zu sprechen komme. Dann möchte ich auf die Inanspruchnahme der Beratung eingehen sowie auf die Einflussfaktoren und die Entscheidungsfindung. Bevor ich zusammenfassen werden möchte ich dann noch über die Bedeutung der Beratung sprechen.</a:t>
            </a:r>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2</a:t>
            </a:fld>
            <a:endParaRPr lang="de-DE"/>
          </a:p>
        </p:txBody>
      </p:sp>
    </p:spTree>
    <p:extLst>
      <p:ext uri="{BB962C8B-B14F-4D97-AF65-F5344CB8AC3E}">
        <p14:creationId xmlns:p14="http://schemas.microsoft.com/office/powerpoint/2010/main" val="373579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einer Studie von Bradford wird der </a:t>
            </a:r>
            <a:r>
              <a:rPr lang="de-DE" sz="1200" dirty="0"/>
              <a:t>potentieller </a:t>
            </a:r>
            <a:r>
              <a:rPr lang="de-DE" sz="1200" b="1" dirty="0"/>
              <a:t>Verlust der Fertilität </a:t>
            </a:r>
            <a:r>
              <a:rPr lang="de-DE" sz="1200" dirty="0"/>
              <a:t>als beinahe </a:t>
            </a:r>
            <a:r>
              <a:rPr lang="de-DE" sz="1200" b="1" dirty="0"/>
              <a:t>ebenso belastend</a:t>
            </a:r>
            <a:r>
              <a:rPr lang="de-DE" sz="1200" dirty="0"/>
              <a:t>, wenn nicht noch belastender als die Diagnose an sich beschrieben </a:t>
            </a:r>
            <a:endParaRPr lang="de-DE" sz="105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050" dirty="0"/>
              <a:t>--&gt;Es kommt zu massiver Angst und mäßig bis schwere depressive Symptomatik.</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50" dirty="0"/>
              <a:t>--&gt;vor allem junge, kinderlose Frauen sind von Depressionen betroffen.</a:t>
            </a:r>
            <a:endParaRPr lang="de-DE"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5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50"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6</a:t>
            </a:fld>
            <a:endParaRPr lang="de-DE"/>
          </a:p>
        </p:txBody>
      </p:sp>
    </p:spTree>
    <p:extLst>
      <p:ext uri="{BB962C8B-B14F-4D97-AF65-F5344CB8AC3E}">
        <p14:creationId xmlns:p14="http://schemas.microsoft.com/office/powerpoint/2010/main" val="2005712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a:t>Das soziale, emotionale und sexuelle Wohlbefinden </a:t>
            </a:r>
            <a:r>
              <a:rPr lang="de-DE" sz="1200" dirty="0"/>
              <a:t>der Patientin wird durch den </a:t>
            </a:r>
            <a:r>
              <a:rPr lang="de-DE" sz="1200" b="1" dirty="0"/>
              <a:t>Wunsch nach einem eigenen Kind </a:t>
            </a:r>
            <a:r>
              <a:rPr lang="de-DE" sz="1200" dirty="0"/>
              <a:t>maßgeblich beeinflusst </a:t>
            </a:r>
          </a:p>
          <a:p>
            <a:r>
              <a:rPr lang="de-DE" sz="1200" dirty="0"/>
              <a:t>--&gt; Mehr als die Hälfte der in einer Studie von Reh befragten Brustkrebspatientinnen beschreibt </a:t>
            </a:r>
            <a:r>
              <a:rPr lang="de-DE" sz="1200" b="1" dirty="0"/>
              <a:t>„ein Kind zu bekommen“ </a:t>
            </a:r>
            <a:r>
              <a:rPr lang="de-DE" sz="1200" dirty="0"/>
              <a:t>als </a:t>
            </a:r>
            <a:r>
              <a:rPr lang="de-DE" sz="1200" b="1" dirty="0"/>
              <a:t>„das Wichtigste“ </a:t>
            </a:r>
            <a:r>
              <a:rPr lang="de-DE" sz="1200" dirty="0"/>
              <a:t>in ihrem Leben </a:t>
            </a:r>
            <a:r>
              <a:rPr lang="de-DE" sz="1050" dirty="0"/>
              <a:t>(Reh 2011)</a:t>
            </a:r>
          </a:p>
          <a:p>
            <a:r>
              <a:rPr lang="de-DE" sz="1200" dirty="0"/>
              <a:t>--&gt;Der </a:t>
            </a:r>
            <a:r>
              <a:rPr lang="de-DE" sz="1200" b="1" dirty="0"/>
              <a:t>Verlust der Fertilität</a:t>
            </a:r>
            <a:r>
              <a:rPr lang="de-DE" sz="1200" dirty="0"/>
              <a:t> ist </a:t>
            </a:r>
            <a:r>
              <a:rPr lang="de-DE" sz="1200" b="1" dirty="0" err="1"/>
              <a:t>für</a:t>
            </a:r>
            <a:r>
              <a:rPr lang="de-DE" sz="1200" b="1" dirty="0"/>
              <a:t> 62% der Befragten </a:t>
            </a:r>
            <a:r>
              <a:rPr lang="de-DE" sz="1200" dirty="0"/>
              <a:t>eine der größten, wenn nicht die </a:t>
            </a:r>
            <a:r>
              <a:rPr lang="de-DE" sz="1200" b="1" dirty="0"/>
              <a:t>größte Sorge </a:t>
            </a:r>
            <a:r>
              <a:rPr lang="de-DE" sz="1200" dirty="0"/>
              <a:t>vor der Krebsbehandlung </a:t>
            </a:r>
            <a:r>
              <a:rPr lang="de-DE" sz="1050" dirty="0"/>
              <a:t>(Reh 2011)</a:t>
            </a:r>
          </a:p>
          <a:p>
            <a:endParaRPr lang="de-DE" dirty="0"/>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7</a:t>
            </a:fld>
            <a:endParaRPr lang="de-DE"/>
          </a:p>
        </p:txBody>
      </p:sp>
    </p:spTree>
    <p:extLst>
      <p:ext uri="{BB962C8B-B14F-4D97-AF65-F5344CB8AC3E}">
        <p14:creationId xmlns:p14="http://schemas.microsoft.com/office/powerpoint/2010/main" val="1456219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395536" y="483518"/>
            <a:ext cx="8280920" cy="1101725"/>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Untertitel 2"/>
          <p:cNvSpPr>
            <a:spLocks noGrp="1"/>
          </p:cNvSpPr>
          <p:nvPr>
            <p:ph type="subTitle" idx="1"/>
          </p:nvPr>
        </p:nvSpPr>
        <p:spPr>
          <a:xfrm>
            <a:off x="467544" y="1779662"/>
            <a:ext cx="8208912" cy="2376264"/>
          </a:xfrm>
          <a:prstGeom prst="rect">
            <a:avLst/>
          </a:prstGeom>
        </p:spPr>
        <p:txBody>
          <a:bodyPr/>
          <a:lstStyle>
            <a:lvl1pPr marL="0" indent="0" algn="l">
              <a:buNone/>
              <a:defRPr sz="2400">
                <a:solidFill>
                  <a:srgbClr val="54545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118725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Inhaltsplatzhalter 2"/>
          <p:cNvSpPr>
            <a:spLocks noGrp="1"/>
          </p:cNvSpPr>
          <p:nvPr>
            <p:ph idx="1"/>
          </p:nvPr>
        </p:nvSpPr>
        <p:spPr>
          <a:xfrm>
            <a:off x="457200" y="1200151"/>
            <a:ext cx="8229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772859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5"/>
            <a:ext cx="7772400" cy="1022350"/>
          </a:xfrm>
          <a:prstGeom prst="rect">
            <a:avLst/>
          </a:prstGeom>
        </p:spPr>
        <p:txBody>
          <a:bodyPr anchor="t"/>
          <a:lstStyle>
            <a:lvl1pPr algn="l">
              <a:defRPr sz="3200" b="0" cap="all">
                <a:solidFill>
                  <a:srgbClr val="004A6F"/>
                </a:solidFill>
              </a:defRPr>
            </a:lvl1pPr>
          </a:lstStyle>
          <a:p>
            <a:r>
              <a:rPr lang="de-DE" dirty="0"/>
              <a:t>Titelmasterformat durch Klicken bearbeiten</a:t>
            </a:r>
          </a:p>
        </p:txBody>
      </p:sp>
      <p:sp>
        <p:nvSpPr>
          <p:cNvPr id="3" name="Textplatzhalter 2"/>
          <p:cNvSpPr>
            <a:spLocks noGrp="1"/>
          </p:cNvSpPr>
          <p:nvPr>
            <p:ph type="body" idx="1"/>
          </p:nvPr>
        </p:nvSpPr>
        <p:spPr>
          <a:xfrm>
            <a:off x="722313" y="2179638"/>
            <a:ext cx="7772400" cy="1125537"/>
          </a:xfrm>
          <a:prstGeom prst="rect">
            <a:avLst/>
          </a:prstGeom>
        </p:spPr>
        <p:txBody>
          <a:bodyPr anchor="b"/>
          <a:lstStyle>
            <a:lvl1pPr marL="0" indent="0">
              <a:buNone/>
              <a:defRPr sz="2400">
                <a:solidFill>
                  <a:srgbClr val="54545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Textmasterformat bearbeiten</a:t>
            </a:r>
          </a:p>
        </p:txBody>
      </p:sp>
    </p:spTree>
    <p:extLst>
      <p:ext uri="{BB962C8B-B14F-4D97-AF65-F5344CB8AC3E}">
        <p14:creationId xmlns:p14="http://schemas.microsoft.com/office/powerpoint/2010/main" val="3407414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Inhaltsplatzhalter 2"/>
          <p:cNvSpPr>
            <a:spLocks noGrp="1"/>
          </p:cNvSpPr>
          <p:nvPr>
            <p:ph sz="half" idx="1"/>
          </p:nvPr>
        </p:nvSpPr>
        <p:spPr>
          <a:xfrm>
            <a:off x="457200" y="1200151"/>
            <a:ext cx="4038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200151"/>
            <a:ext cx="4038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323385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Textplatzhalter 2"/>
          <p:cNvSpPr>
            <a:spLocks noGrp="1"/>
          </p:cNvSpPr>
          <p:nvPr>
            <p:ph type="body" idx="1"/>
          </p:nvPr>
        </p:nvSpPr>
        <p:spPr>
          <a:xfrm>
            <a:off x="457200" y="1150938"/>
            <a:ext cx="4040188" cy="481012"/>
          </a:xfrm>
          <a:prstGeom prst="rect">
            <a:avLst/>
          </a:prstGeom>
        </p:spPr>
        <p:txBody>
          <a:bodyPr anchor="b"/>
          <a:lstStyle>
            <a:lvl1pPr marL="0" indent="0">
              <a:buNone/>
              <a:defRPr sz="2400" b="1">
                <a:solidFill>
                  <a:srgbClr val="004A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1631951"/>
            <a:ext cx="4040188" cy="25959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150938"/>
            <a:ext cx="4041775" cy="481012"/>
          </a:xfrm>
          <a:prstGeom prst="rect">
            <a:avLst/>
          </a:prstGeom>
        </p:spPr>
        <p:txBody>
          <a:bodyPr anchor="b"/>
          <a:lstStyle>
            <a:lvl1pPr marL="0" indent="0">
              <a:buNone/>
              <a:defRPr sz="2400" b="1">
                <a:solidFill>
                  <a:srgbClr val="004A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1631951"/>
            <a:ext cx="4041775" cy="25959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958720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Tree>
    <p:extLst>
      <p:ext uri="{BB962C8B-B14F-4D97-AF65-F5344CB8AC3E}">
        <p14:creationId xmlns:p14="http://schemas.microsoft.com/office/powerpoint/2010/main" val="2863691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133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04788"/>
            <a:ext cx="3008313" cy="871537"/>
          </a:xfrm>
          <a:prstGeom prst="rect">
            <a:avLst/>
          </a:prstGeom>
        </p:spPr>
        <p:txBody>
          <a:bodyPr anchor="b"/>
          <a:lstStyle>
            <a:lvl1pPr algn="l">
              <a:defRPr sz="2000" b="0">
                <a:solidFill>
                  <a:srgbClr val="004A6F"/>
                </a:solidFill>
              </a:defRPr>
            </a:lvl1pPr>
          </a:lstStyle>
          <a:p>
            <a:r>
              <a:rPr lang="de-DE" dirty="0"/>
              <a:t>Titelmasterformat durch Klicken bearbeiten</a:t>
            </a:r>
          </a:p>
        </p:txBody>
      </p:sp>
      <p:sp>
        <p:nvSpPr>
          <p:cNvPr id="3" name="Inhaltsplatzhalter 2"/>
          <p:cNvSpPr>
            <a:spLocks noGrp="1"/>
          </p:cNvSpPr>
          <p:nvPr>
            <p:ph idx="1"/>
          </p:nvPr>
        </p:nvSpPr>
        <p:spPr>
          <a:xfrm>
            <a:off x="3575050" y="204789"/>
            <a:ext cx="5111750" cy="4023146"/>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457200" y="1076325"/>
            <a:ext cx="3008313" cy="3151609"/>
          </a:xfrm>
          <a:prstGeom prst="rect">
            <a:avLst/>
          </a:prstGeom>
        </p:spPr>
        <p:txBody>
          <a:bodyPr/>
          <a:lstStyle>
            <a:lvl1pPr marL="0" indent="0">
              <a:buNone/>
              <a:defRPr sz="1400">
                <a:solidFill>
                  <a:srgbClr val="545455"/>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 bearbeiten</a:t>
            </a:r>
          </a:p>
        </p:txBody>
      </p:sp>
    </p:spTree>
    <p:extLst>
      <p:ext uri="{BB962C8B-B14F-4D97-AF65-F5344CB8AC3E}">
        <p14:creationId xmlns:p14="http://schemas.microsoft.com/office/powerpoint/2010/main" val="3004179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a:prstGeom prst="rect">
            <a:avLst/>
          </a:prstGeom>
        </p:spPr>
        <p:txBody>
          <a:bodyPr anchor="b"/>
          <a:lstStyle>
            <a:lvl1pPr algn="l">
              <a:defRPr sz="2000" b="1">
                <a:solidFill>
                  <a:srgbClr val="004A6F"/>
                </a:solidFill>
              </a:defRPr>
            </a:lvl1pPr>
          </a:lstStyle>
          <a:p>
            <a:r>
              <a:rPr lang="de-DE" dirty="0"/>
              <a:t>Titelmasterformat durch Klicken bearbeiten</a:t>
            </a:r>
          </a:p>
        </p:txBody>
      </p:sp>
      <p:sp>
        <p:nvSpPr>
          <p:cNvPr id="3" name="Bildplatzhalter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1792288" y="4025900"/>
            <a:ext cx="5486400" cy="603250"/>
          </a:xfrm>
          <a:prstGeom prst="rect">
            <a:avLst/>
          </a:prstGeom>
        </p:spPr>
        <p:txBody>
          <a:bodyPr/>
          <a:lstStyle>
            <a:lvl1pPr marL="0" indent="0">
              <a:buNone/>
              <a:defRPr sz="1400">
                <a:solidFill>
                  <a:srgbClr val="545455"/>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 bearbeiten</a:t>
            </a:r>
          </a:p>
        </p:txBody>
      </p:sp>
    </p:spTree>
    <p:extLst>
      <p:ext uri="{BB962C8B-B14F-4D97-AF65-F5344CB8AC3E}">
        <p14:creationId xmlns:p14="http://schemas.microsoft.com/office/powerpoint/2010/main" val="510592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1676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descr="\\fsa04\add03\UKOM-Jobserver\Jobserver\UKOM\171106UKOM_Logo_Akronym_UKHD_MFHD_Relaunch\171025Akronym_UKHD_positiv_negativ_CMYK_RGB_sw\171025Akronym_UKHD_positiv_rgb\171025Akronym_UKHD_positiv_rgb.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8377200" y="4298400"/>
            <a:ext cx="509078" cy="7200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Gerade Verbindung 8"/>
          <p:cNvCxnSpPr/>
          <p:nvPr userDrawn="1"/>
        </p:nvCxnSpPr>
        <p:spPr>
          <a:xfrm>
            <a:off x="540000" y="4659982"/>
            <a:ext cx="7524000" cy="0"/>
          </a:xfrm>
          <a:prstGeom prst="line">
            <a:avLst/>
          </a:prstGeom>
          <a:ln>
            <a:solidFill>
              <a:srgbClr val="004A6F"/>
            </a:solidFill>
          </a:ln>
        </p:spPr>
        <p:style>
          <a:lnRef idx="1">
            <a:schemeClr val="accent1"/>
          </a:lnRef>
          <a:fillRef idx="0">
            <a:schemeClr val="accent1"/>
          </a:fillRef>
          <a:effectRef idx="0">
            <a:schemeClr val="accent1"/>
          </a:effectRef>
          <a:fontRef idx="minor">
            <a:schemeClr val="tx1"/>
          </a:fontRef>
        </p:style>
      </p:cxnSp>
      <p:sp>
        <p:nvSpPr>
          <p:cNvPr id="2" name="Fußzeilenplatzhalter 1"/>
          <p:cNvSpPr>
            <a:spLocks noGrp="1"/>
          </p:cNvSpPr>
          <p:nvPr>
            <p:ph type="ftr" sz="quarter" idx="3"/>
          </p:nvPr>
        </p:nvSpPr>
        <p:spPr>
          <a:xfrm>
            <a:off x="3059832" y="4773449"/>
            <a:ext cx="3240360" cy="244951"/>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Universitätsklinikum Heidelberg 25.Januar </a:t>
            </a:r>
            <a:r>
              <a:rPr lang="de-DE" dirty="0" err="1"/>
              <a:t>S.Ditz</a:t>
            </a:r>
            <a:endParaRPr lang="de-DE" dirty="0"/>
          </a:p>
        </p:txBody>
      </p:sp>
    </p:spTree>
    <p:extLst>
      <p:ext uri="{BB962C8B-B14F-4D97-AF65-F5344CB8AC3E}">
        <p14:creationId xmlns:p14="http://schemas.microsoft.com/office/powerpoint/2010/main" val="261577748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1" r:id="rId10"/>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emf"/><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2945" y="2648709"/>
            <a:ext cx="9144000" cy="2790825"/>
          </a:xfrm>
          <a:prstGeom prst="rect">
            <a:avLst/>
          </a:prstGeom>
          <a:solidFill>
            <a:srgbClr val="004A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dirty="0">
              <a:solidFill>
                <a:schemeClr val="tx2"/>
              </a:solidFill>
            </a:endParaRPr>
          </a:p>
        </p:txBody>
      </p:sp>
      <p:pic>
        <p:nvPicPr>
          <p:cNvPr id="58371" name="Picture 6" descr="\\fsa04\add03\UKOM-Jobserver\Jobserver\UKOM\171106UKOM_Logo_Akronym_UKHD_MFHD_Relaunch\171025Akronym_UKHD_positiv_negativ_CMYK_RGB_sw\171025Akronym_UKHD_negativ\171025Akronym_UKHD_negati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9853" y="4302919"/>
            <a:ext cx="509588"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p:cNvSpPr/>
          <p:nvPr/>
        </p:nvSpPr>
        <p:spPr>
          <a:xfrm>
            <a:off x="251222" y="252413"/>
            <a:ext cx="1656159" cy="1656160"/>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p>
        </p:txBody>
      </p:sp>
      <p:sp>
        <p:nvSpPr>
          <p:cNvPr id="58373" name="Textfeld 13"/>
          <p:cNvSpPr txBox="1">
            <a:spLocks noChangeArrowheads="1"/>
          </p:cNvSpPr>
          <p:nvPr/>
        </p:nvSpPr>
        <p:spPr bwMode="auto">
          <a:xfrm>
            <a:off x="1115617" y="4293394"/>
            <a:ext cx="6984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Times New Roman" panose="02020603050405020304" pitchFamily="18" charset="0"/>
              <a:defRPr sz="3200">
                <a:solidFill>
                  <a:srgbClr val="003366"/>
                </a:solidFill>
                <a:latin typeface="Arial" panose="020B0604020202020204" pitchFamily="34" charset="0"/>
              </a:defRPr>
            </a:lvl1pPr>
            <a:lvl2pPr>
              <a:spcBef>
                <a:spcPts val="700"/>
              </a:spcBef>
              <a:buClr>
                <a:srgbClr val="000000"/>
              </a:buClr>
              <a:buSzPct val="100000"/>
              <a:buFont typeface="Times New Roman" panose="02020603050405020304" pitchFamily="18" charset="0"/>
              <a:defRPr sz="2800">
                <a:solidFill>
                  <a:srgbClr val="003366"/>
                </a:solidFill>
                <a:latin typeface="Arial" panose="020B0604020202020204" pitchFamily="34" charset="0"/>
              </a:defRPr>
            </a:lvl2pPr>
            <a:lvl3pPr>
              <a:spcBef>
                <a:spcPts val="600"/>
              </a:spcBef>
              <a:buClr>
                <a:srgbClr val="000000"/>
              </a:buClr>
              <a:buSzPct val="100000"/>
              <a:buFont typeface="Times New Roman" panose="02020603050405020304" pitchFamily="18" charset="0"/>
              <a:defRPr sz="2400">
                <a:solidFill>
                  <a:srgbClr val="003366"/>
                </a:solidFill>
                <a:latin typeface="Arial" panose="020B0604020202020204" pitchFamily="34" charset="0"/>
              </a:defRPr>
            </a:lvl3pPr>
            <a:lvl4pPr>
              <a:spcBef>
                <a:spcPts val="500"/>
              </a:spcBef>
              <a:buClr>
                <a:srgbClr val="000000"/>
              </a:buClr>
              <a:buSzPct val="100000"/>
              <a:buFont typeface="Times New Roman" panose="02020603050405020304" pitchFamily="18" charset="0"/>
              <a:defRPr sz="2000">
                <a:solidFill>
                  <a:srgbClr val="003366"/>
                </a:solidFill>
                <a:latin typeface="Arial" panose="020B0604020202020204" pitchFamily="34" charset="0"/>
              </a:defRPr>
            </a:lvl4pPr>
            <a:lvl5pPr>
              <a:spcBef>
                <a:spcPts val="500"/>
              </a:spcBef>
              <a:buClr>
                <a:srgbClr val="000000"/>
              </a:buClr>
              <a:buSzPct val="100000"/>
              <a:buFont typeface="Times New Roman" panose="02020603050405020304" pitchFamily="18" charset="0"/>
              <a:defRPr sz="2000">
                <a:solidFill>
                  <a:srgbClr val="003366"/>
                </a:solidFill>
                <a:latin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3366"/>
                </a:solidFill>
                <a:latin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3366"/>
                </a:solidFill>
                <a:latin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3366"/>
                </a:solidFill>
                <a:latin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3366"/>
                </a:solidFill>
                <a:latin typeface="Arial" panose="020B0604020202020204" pitchFamily="34" charset="0"/>
              </a:defRPr>
            </a:lvl9pPr>
          </a:lstStyle>
          <a:p>
            <a:pPr>
              <a:spcBef>
                <a:spcPct val="0"/>
              </a:spcBef>
              <a:buClrTx/>
              <a:buSzTx/>
              <a:buFontTx/>
              <a:buNone/>
            </a:pPr>
            <a:endParaRPr lang="de-DE" altLang="de-DE" sz="2400">
              <a:solidFill>
                <a:schemeClr val="tx1"/>
              </a:solidFill>
              <a:latin typeface="Times" panose="02020603050405020304" pitchFamily="18" charset="0"/>
            </a:endParaRPr>
          </a:p>
        </p:txBody>
      </p:sp>
      <p:sp>
        <p:nvSpPr>
          <p:cNvPr id="6150" name="Textfeld 14"/>
          <p:cNvSpPr txBox="1">
            <a:spLocks noChangeArrowheads="1"/>
          </p:cNvSpPr>
          <p:nvPr/>
        </p:nvSpPr>
        <p:spPr bwMode="auto">
          <a:xfrm>
            <a:off x="2339752" y="2507258"/>
            <a:ext cx="7640588" cy="251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2800">
                <a:solidFill>
                  <a:srgbClr val="003366"/>
                </a:solidFill>
                <a:latin typeface="Arial" panose="020B0604020202020204" pitchFamily="34" charset="0"/>
              </a:defRPr>
            </a:lvl1pPr>
            <a:lvl2pPr marL="742950" indent="-285750">
              <a:spcBef>
                <a:spcPct val="20000"/>
              </a:spcBef>
              <a:buChar char="–"/>
              <a:defRPr sz="2400">
                <a:solidFill>
                  <a:srgbClr val="003366"/>
                </a:solidFill>
                <a:latin typeface="Arial" panose="020B0604020202020204" pitchFamily="34" charset="0"/>
              </a:defRPr>
            </a:lvl2pPr>
            <a:lvl3pPr marL="1143000" indent="-228600">
              <a:spcBef>
                <a:spcPct val="20000"/>
              </a:spcBef>
              <a:buChar char="•"/>
              <a:defRPr sz="2000">
                <a:solidFill>
                  <a:srgbClr val="003366"/>
                </a:solidFill>
                <a:latin typeface="Arial" panose="020B0604020202020204" pitchFamily="34" charset="0"/>
              </a:defRPr>
            </a:lvl3pPr>
            <a:lvl4pPr marL="1600200" indent="-228600">
              <a:spcBef>
                <a:spcPct val="20000"/>
              </a:spcBef>
              <a:buChar char="–"/>
              <a:defRPr sz="2000">
                <a:solidFill>
                  <a:srgbClr val="003366"/>
                </a:solidFill>
                <a:latin typeface="Arial" panose="020B0604020202020204" pitchFamily="34" charset="0"/>
              </a:defRPr>
            </a:lvl4pPr>
            <a:lvl5pPr marL="2057400" indent="-228600">
              <a:spcBef>
                <a:spcPct val="20000"/>
              </a:spcBef>
              <a:buChar char="»"/>
              <a:defRPr sz="2000">
                <a:solidFill>
                  <a:srgbClr val="0033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33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33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33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3366"/>
                </a:solidFill>
                <a:latin typeface="Arial" panose="020B0604020202020204" pitchFamily="34" charset="0"/>
              </a:defRPr>
            </a:lvl9pPr>
          </a:lstStyle>
          <a:p>
            <a:pPr>
              <a:spcBef>
                <a:spcPct val="0"/>
              </a:spcBef>
              <a:buNone/>
              <a:defRPr/>
            </a:pPr>
            <a:r>
              <a:rPr lang="de-DE" altLang="de-DE" sz="3200" b="1" dirty="0">
                <a:solidFill>
                  <a:srgbClr val="FF0000"/>
                </a:solidFill>
              </a:rPr>
              <a:t> </a:t>
            </a:r>
          </a:p>
          <a:p>
            <a:pPr>
              <a:spcBef>
                <a:spcPct val="0"/>
              </a:spcBef>
              <a:buFontTx/>
              <a:buNone/>
              <a:defRPr/>
            </a:pPr>
            <a:r>
              <a:rPr lang="de-DE" altLang="de-DE" sz="2400" dirty="0">
                <a:solidFill>
                  <a:schemeClr val="bg1"/>
                </a:solidFill>
                <a:latin typeface="+mj-lt"/>
              </a:rPr>
              <a:t>Dr. med. Susanne Ditz</a:t>
            </a:r>
          </a:p>
          <a:p>
            <a:pPr>
              <a:spcBef>
                <a:spcPct val="0"/>
              </a:spcBef>
              <a:buFontTx/>
              <a:buNone/>
              <a:defRPr/>
            </a:pPr>
            <a:r>
              <a:rPr lang="de-DE" altLang="de-DE" sz="1800" dirty="0" err="1">
                <a:solidFill>
                  <a:schemeClr val="bg1"/>
                </a:solidFill>
                <a:latin typeface="+mj-lt"/>
              </a:rPr>
              <a:t>Psychoonokologie</a:t>
            </a:r>
            <a:r>
              <a:rPr lang="de-DE" altLang="de-DE" sz="1800" dirty="0">
                <a:solidFill>
                  <a:schemeClr val="bg1"/>
                </a:solidFill>
                <a:latin typeface="+mj-lt"/>
              </a:rPr>
              <a:t> und Psychosomatik</a:t>
            </a:r>
          </a:p>
          <a:p>
            <a:pPr>
              <a:spcBef>
                <a:spcPct val="0"/>
              </a:spcBef>
              <a:buFontTx/>
              <a:buNone/>
              <a:defRPr/>
            </a:pPr>
            <a:r>
              <a:rPr lang="de-DE" altLang="de-DE" sz="1800" dirty="0">
                <a:solidFill>
                  <a:schemeClr val="bg1"/>
                </a:solidFill>
                <a:latin typeface="+mj-lt"/>
              </a:rPr>
              <a:t>an der Universitäts-Frauenklinik</a:t>
            </a:r>
          </a:p>
          <a:p>
            <a:pPr>
              <a:spcBef>
                <a:spcPct val="0"/>
              </a:spcBef>
              <a:buFontTx/>
              <a:buNone/>
              <a:defRPr/>
            </a:pPr>
            <a:r>
              <a:rPr lang="de-DE" altLang="de-DE" sz="1800" dirty="0">
                <a:solidFill>
                  <a:schemeClr val="bg1"/>
                </a:solidFill>
                <a:latin typeface="+mj-lt"/>
              </a:rPr>
              <a:t>Im </a:t>
            </a:r>
            <a:r>
              <a:rPr lang="de-DE" altLang="de-DE" sz="1800" dirty="0" err="1">
                <a:solidFill>
                  <a:schemeClr val="bg1"/>
                </a:solidFill>
                <a:latin typeface="+mj-lt"/>
              </a:rPr>
              <a:t>Neuenheimer</a:t>
            </a:r>
            <a:r>
              <a:rPr lang="de-DE" altLang="de-DE" sz="1800" dirty="0">
                <a:solidFill>
                  <a:schemeClr val="bg1"/>
                </a:solidFill>
                <a:latin typeface="+mj-lt"/>
              </a:rPr>
              <a:t> Feld 440</a:t>
            </a:r>
          </a:p>
          <a:p>
            <a:pPr>
              <a:spcBef>
                <a:spcPct val="0"/>
              </a:spcBef>
              <a:buFontTx/>
              <a:buNone/>
              <a:defRPr/>
            </a:pPr>
            <a:r>
              <a:rPr lang="de-DE" altLang="de-DE" sz="1800" dirty="0">
                <a:solidFill>
                  <a:schemeClr val="bg1"/>
                </a:solidFill>
                <a:latin typeface="+mj-lt"/>
              </a:rPr>
              <a:t>69120 Heidelberg</a:t>
            </a:r>
          </a:p>
          <a:p>
            <a:pPr>
              <a:spcBef>
                <a:spcPct val="0"/>
              </a:spcBef>
              <a:buFontTx/>
              <a:buNone/>
              <a:defRPr/>
            </a:pPr>
            <a:r>
              <a:rPr lang="de-DE" altLang="de-DE" sz="1800" dirty="0">
                <a:solidFill>
                  <a:srgbClr val="00B0F0"/>
                </a:solidFill>
                <a:latin typeface="+mj-lt"/>
              </a:rPr>
              <a:t>susanne.ditz@med.uni-heidelberg.de</a:t>
            </a:r>
          </a:p>
          <a:p>
            <a:pPr>
              <a:spcBef>
                <a:spcPct val="0"/>
              </a:spcBef>
              <a:buFontTx/>
              <a:buNone/>
              <a:defRPr/>
            </a:pPr>
            <a:r>
              <a:rPr lang="de-DE" altLang="de-DE" sz="1800" dirty="0">
                <a:solidFill>
                  <a:schemeClr val="tx1"/>
                </a:solidFill>
                <a:latin typeface="+mj-lt"/>
              </a:rPr>
              <a:t> </a:t>
            </a:r>
          </a:p>
        </p:txBody>
      </p:sp>
      <p:sp>
        <p:nvSpPr>
          <p:cNvPr id="58375" name="Rechteck 1"/>
          <p:cNvSpPr>
            <a:spLocks noChangeArrowheads="1"/>
          </p:cNvSpPr>
          <p:nvPr/>
        </p:nvSpPr>
        <p:spPr bwMode="auto">
          <a:xfrm>
            <a:off x="0" y="20667"/>
            <a:ext cx="9395222" cy="2376488"/>
          </a:xfrm>
          <a:prstGeom prst="rect">
            <a:avLst/>
          </a:prstGeom>
          <a:solidFill>
            <a:schemeClr val="bg1"/>
          </a:solidFill>
          <a:ln w="9525" algn="ctr">
            <a:solidFill>
              <a:schemeClr val="bg1"/>
            </a:solidFill>
            <a:round/>
            <a:headEnd/>
            <a:tailEnd/>
          </a:ln>
        </p:spPr>
        <p:txBody>
          <a:bodyPr/>
          <a:lstStyle/>
          <a:p>
            <a:pPr>
              <a:buClr>
                <a:srgbClr val="000000"/>
              </a:buClr>
              <a:buSzPct val="100000"/>
              <a:buFont typeface="Times New Roman" panose="02020603050405020304" pitchFamily="18" charset="0"/>
              <a:buNone/>
            </a:pPr>
            <a:endParaRPr lang="de-DE" altLang="de-DE" sz="1350"/>
          </a:p>
        </p:txBody>
      </p:sp>
      <p:pic>
        <p:nvPicPr>
          <p:cNvPr id="58376" name="Picture 3" descr="\\fsa04\add03\UKOM-Jobserver\Jobserver\UKOM\171106UKOM_Logo_Akronym_UKHD_MFHD_Relaunch\171029Logo_UKHD_dt\171029Logo_UKHD_dt_positiv_negativ_CMYK_RGB_sw\171029Logo_UKHD_dt_positiv_RGB\171029Logo_UKHD_dt_positiv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5685"/>
            <a:ext cx="1584176" cy="1507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feld 16"/>
          <p:cNvSpPr txBox="1"/>
          <p:nvPr/>
        </p:nvSpPr>
        <p:spPr>
          <a:xfrm>
            <a:off x="179512" y="-19049"/>
            <a:ext cx="9406050" cy="2074927"/>
          </a:xfrm>
          <a:prstGeom prst="rect">
            <a:avLst/>
          </a:prstGeom>
          <a:noFill/>
        </p:spPr>
        <p:txBody>
          <a:bodyPr wrap="square" lIns="0" tIns="0" rIns="0" bIns="0">
            <a:spAutoFit/>
          </a:bodyPr>
          <a:lstStyle/>
          <a:p>
            <a:pPr algn="ctr">
              <a:spcBef>
                <a:spcPts val="844"/>
              </a:spcBef>
              <a:defRPr/>
            </a:pPr>
            <a:endParaRPr lang="de-DE" altLang="de-DE" sz="4050" b="1" dirty="0">
              <a:solidFill>
                <a:srgbClr val="002060"/>
              </a:solidFill>
              <a:latin typeface="+mj-lt"/>
            </a:endParaRPr>
          </a:p>
          <a:p>
            <a:pPr algn="ctr">
              <a:spcBef>
                <a:spcPts val="844"/>
              </a:spcBef>
              <a:defRPr/>
            </a:pPr>
            <a:r>
              <a:rPr lang="de-DE" altLang="de-DE" sz="4050" b="1" dirty="0">
                <a:solidFill>
                  <a:srgbClr val="002060"/>
                </a:solidFill>
                <a:latin typeface="+mj-lt"/>
              </a:rPr>
              <a:t>        So jung und schon sterben?!</a:t>
            </a:r>
          </a:p>
          <a:p>
            <a:pPr algn="ctr">
              <a:spcBef>
                <a:spcPts val="844"/>
              </a:spcBef>
              <a:defRPr/>
            </a:pPr>
            <a:r>
              <a:rPr lang="de-DE" altLang="de-DE" sz="4050" b="1" dirty="0">
                <a:solidFill>
                  <a:srgbClr val="002060"/>
                </a:solidFill>
                <a:latin typeface="+mj-lt"/>
              </a:rPr>
              <a:t> </a:t>
            </a:r>
            <a:endParaRPr lang="de-DE" altLang="de-DE" sz="2100" b="1" dirty="0">
              <a:solidFill>
                <a:srgbClr val="002060"/>
              </a:solidFill>
              <a:latin typeface="+mj-lt"/>
            </a:endParaRPr>
          </a:p>
        </p:txBody>
      </p:sp>
      <p:pic>
        <p:nvPicPr>
          <p:cNvPr id="2" name="Grafik 1">
            <a:extLst>
              <a:ext uri="{FF2B5EF4-FFF2-40B4-BE49-F238E27FC236}">
                <a16:creationId xmlns:a16="http://schemas.microsoft.com/office/drawing/2014/main" id="{83BD05D7-34CD-41D6-8B6D-E5913BC1267B}"/>
              </a:ext>
            </a:extLst>
          </p:cNvPr>
          <p:cNvPicPr>
            <a:picLocks noChangeAspect="1"/>
          </p:cNvPicPr>
          <p:nvPr/>
        </p:nvPicPr>
        <p:blipFill>
          <a:blip r:embed="rId4"/>
          <a:stretch>
            <a:fillRect/>
          </a:stretch>
        </p:blipFill>
        <p:spPr>
          <a:xfrm>
            <a:off x="6948264" y="1365703"/>
            <a:ext cx="2293851" cy="2527123"/>
          </a:xfrm>
          <a:prstGeom prst="rect">
            <a:avLst/>
          </a:prstGeom>
        </p:spPr>
      </p:pic>
    </p:spTree>
    <p:extLst>
      <p:ext uri="{BB962C8B-B14F-4D97-AF65-F5344CB8AC3E}">
        <p14:creationId xmlns:p14="http://schemas.microsoft.com/office/powerpoint/2010/main" val="1154623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4BD0EE-CDD7-B641-958D-3906B62C39E0}"/>
              </a:ext>
            </a:extLst>
          </p:cNvPr>
          <p:cNvSpPr>
            <a:spLocks noGrp="1"/>
          </p:cNvSpPr>
          <p:nvPr>
            <p:ph type="title"/>
          </p:nvPr>
        </p:nvSpPr>
        <p:spPr/>
        <p:txBody>
          <a:bodyPr/>
          <a:lstStyle/>
          <a:p>
            <a:pPr algn="ctr"/>
            <a:r>
              <a:rPr lang="de-DE" dirty="0"/>
              <a:t>Agenda</a:t>
            </a:r>
          </a:p>
        </p:txBody>
      </p:sp>
      <p:sp>
        <p:nvSpPr>
          <p:cNvPr id="3" name="Inhaltsplatzhalter 2">
            <a:extLst>
              <a:ext uri="{FF2B5EF4-FFF2-40B4-BE49-F238E27FC236}">
                <a16:creationId xmlns:a16="http://schemas.microsoft.com/office/drawing/2014/main" id="{FBC7B5FB-7B76-B44D-9800-CDD12DDA6EBA}"/>
              </a:ext>
            </a:extLst>
          </p:cNvPr>
          <p:cNvSpPr>
            <a:spLocks noGrp="1"/>
          </p:cNvSpPr>
          <p:nvPr>
            <p:ph idx="1"/>
          </p:nvPr>
        </p:nvSpPr>
        <p:spPr>
          <a:xfrm>
            <a:off x="457200" y="845474"/>
            <a:ext cx="8229600" cy="3097875"/>
          </a:xfrm>
        </p:spPr>
        <p:txBody>
          <a:bodyPr/>
          <a:lstStyle/>
          <a:p>
            <a:r>
              <a:rPr lang="de-DE" dirty="0"/>
              <a:t>Belastungsspektrum bei gynäkologischen Karzinomen und Brustkrebs</a:t>
            </a:r>
          </a:p>
          <a:p>
            <a:r>
              <a:rPr lang="de-DE" dirty="0"/>
              <a:t>Besondere Lebenssituation der jungen Patientin</a:t>
            </a:r>
          </a:p>
          <a:p>
            <a:r>
              <a:rPr lang="de-DE" dirty="0"/>
              <a:t>Breaking Bad News</a:t>
            </a:r>
          </a:p>
          <a:p>
            <a:pPr lvl="1">
              <a:buFont typeface="Wingdings" panose="05000000000000000000" pitchFamily="2" charset="2"/>
              <a:buChar char="§"/>
            </a:pPr>
            <a:r>
              <a:rPr lang="de-DE" dirty="0"/>
              <a:t>die Patientin</a:t>
            </a:r>
          </a:p>
          <a:p>
            <a:pPr lvl="1">
              <a:buFont typeface="Wingdings" panose="05000000000000000000" pitchFamily="2" charset="2"/>
              <a:buChar char="§"/>
            </a:pPr>
            <a:r>
              <a:rPr lang="de-DE" dirty="0"/>
              <a:t>die Behandelnden </a:t>
            </a:r>
          </a:p>
          <a:p>
            <a:r>
              <a:rPr lang="de-DE" dirty="0"/>
              <a:t>Junge Patientin in der Palliativsituation</a:t>
            </a:r>
          </a:p>
          <a:p>
            <a:r>
              <a:rPr lang="de-DE" dirty="0"/>
              <a:t>Sinnorientierte Interventionen in der palliativen Versorgung  </a:t>
            </a:r>
          </a:p>
          <a:p>
            <a:pPr marL="0" indent="0">
              <a:buNone/>
            </a:pPr>
            <a:endParaRPr lang="de-DE" dirty="0"/>
          </a:p>
        </p:txBody>
      </p:sp>
    </p:spTree>
    <p:extLst>
      <p:ext uri="{BB962C8B-B14F-4D97-AF65-F5344CB8AC3E}">
        <p14:creationId xmlns:p14="http://schemas.microsoft.com/office/powerpoint/2010/main" val="50479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20CFB75-8C01-44A2-9082-D19DD6E24B7F}"/>
              </a:ext>
            </a:extLst>
          </p:cNvPr>
          <p:cNvSpPr>
            <a:spLocks noGrp="1"/>
          </p:cNvSpPr>
          <p:nvPr>
            <p:ph type="title"/>
          </p:nvPr>
        </p:nvSpPr>
        <p:spPr>
          <a:xfrm>
            <a:off x="457200" y="206375"/>
            <a:ext cx="8229600" cy="857250"/>
          </a:xfrm>
          <a:prstGeom prst="rect">
            <a:avLst/>
          </a:prstGeom>
        </p:spPr>
        <p:txBody>
          <a:bodyPr>
            <a:noAutofit/>
          </a:bodyPr>
          <a:lstStyle/>
          <a:p>
            <a:pPr algn="ctr">
              <a:lnSpc>
                <a:spcPct val="90000"/>
              </a:lnSpc>
            </a:pPr>
            <a:r>
              <a:rPr lang="de-DE" sz="2800" dirty="0"/>
              <a:t>These</a:t>
            </a:r>
            <a:endParaRPr lang="en-US" sz="2800" dirty="0"/>
          </a:p>
        </p:txBody>
      </p:sp>
      <p:sp>
        <p:nvSpPr>
          <p:cNvPr id="3" name="Inhaltsplatzhalter 2">
            <a:extLst>
              <a:ext uri="{FF2B5EF4-FFF2-40B4-BE49-F238E27FC236}">
                <a16:creationId xmlns:a16="http://schemas.microsoft.com/office/drawing/2014/main" id="{858B4AEB-067E-44F4-9264-DCB6C2FD0BAC}"/>
              </a:ext>
            </a:extLst>
          </p:cNvPr>
          <p:cNvSpPr>
            <a:spLocks noGrp="1"/>
          </p:cNvSpPr>
          <p:nvPr>
            <p:ph sz="half" idx="1"/>
          </p:nvPr>
        </p:nvSpPr>
        <p:spPr>
          <a:xfrm>
            <a:off x="323528" y="1268117"/>
            <a:ext cx="4398640" cy="3096344"/>
          </a:xfrm>
          <a:prstGeom prst="rect">
            <a:avLst/>
          </a:prstGeom>
        </p:spPr>
        <p:txBody>
          <a:bodyPr>
            <a:normAutofit/>
          </a:bodyPr>
          <a:lstStyle/>
          <a:p>
            <a:pPr marL="0" indent="0">
              <a:buNone/>
            </a:pPr>
            <a:r>
              <a:rPr lang="de-DE" sz="1600" dirty="0"/>
              <a:t>„Wir waren natürlich bereit zu vertreten, dass</a:t>
            </a:r>
          </a:p>
          <a:p>
            <a:pPr marL="0" indent="0">
              <a:buNone/>
            </a:pPr>
            <a:r>
              <a:rPr lang="de-DE" sz="1600" dirty="0"/>
              <a:t>der Tod der notwendige Ausgang allen Lebens sei. </a:t>
            </a:r>
          </a:p>
          <a:p>
            <a:pPr marL="0" indent="0">
              <a:buNone/>
            </a:pPr>
            <a:r>
              <a:rPr lang="de-DE" sz="1600" dirty="0"/>
              <a:t>...In Wirklichkeit pflegen wir uns aber zu benehmen, als ob es anders wäre. Wir haben die unverkennbare Tendenz gezeigt, den Tod beiseite zu schieben, ihn aus dem Leben zu eliminieren. Wir haben versucht, ihn totzuschweigen....Im Grunde glaubt niemand an seinen eigenen Tod oder, was dasselbe ist:</a:t>
            </a:r>
          </a:p>
          <a:p>
            <a:pPr marL="0" indent="0">
              <a:buNone/>
            </a:pPr>
            <a:r>
              <a:rPr lang="de-DE" sz="1800" dirty="0"/>
              <a:t> </a:t>
            </a:r>
            <a:r>
              <a:rPr lang="de-DE" sz="1800" dirty="0">
                <a:highlight>
                  <a:srgbClr val="FFFF00"/>
                </a:highlight>
              </a:rPr>
              <a:t>im Unbewussten ist jeder von uns von seiner Unsterblichkeit überzeugt</a:t>
            </a:r>
            <a:r>
              <a:rPr lang="de-DE" sz="1800" dirty="0"/>
              <a:t>.“</a:t>
            </a:r>
          </a:p>
          <a:p>
            <a:pPr marL="0" indent="0">
              <a:lnSpc>
                <a:spcPct val="90000"/>
              </a:lnSpc>
              <a:buNone/>
            </a:pPr>
            <a:endParaRPr lang="de-DE" sz="1600" dirty="0"/>
          </a:p>
          <a:p>
            <a:pPr marL="0" indent="0">
              <a:lnSpc>
                <a:spcPct val="90000"/>
              </a:lnSpc>
              <a:buNone/>
            </a:pPr>
            <a:endParaRPr lang="de-DE" sz="1600" dirty="0"/>
          </a:p>
          <a:p>
            <a:pPr marL="0" indent="0">
              <a:lnSpc>
                <a:spcPct val="90000"/>
              </a:lnSpc>
              <a:buNone/>
            </a:pPr>
            <a:endParaRPr lang="de-DE" sz="1600" dirty="0"/>
          </a:p>
        </p:txBody>
      </p:sp>
      <p:pic>
        <p:nvPicPr>
          <p:cNvPr id="4" name="Grafik 3" descr="Ein Bild, das Person, Mann, Anzug, alt enthält.&#10;&#10;Automatisch generierte Beschreibung">
            <a:extLst>
              <a:ext uri="{FF2B5EF4-FFF2-40B4-BE49-F238E27FC236}">
                <a16:creationId xmlns:a16="http://schemas.microsoft.com/office/drawing/2014/main" id="{0D7380F0-9001-451D-9DD2-3BE40AEC98FE}"/>
              </a:ext>
            </a:extLst>
          </p:cNvPr>
          <p:cNvPicPr>
            <a:picLocks noChangeAspect="1"/>
          </p:cNvPicPr>
          <p:nvPr/>
        </p:nvPicPr>
        <p:blipFill rotWithShape="1">
          <a:blip r:embed="rId2"/>
          <a:srcRect t="6041" r="1" b="42417"/>
          <a:stretch/>
        </p:blipFill>
        <p:spPr>
          <a:xfrm>
            <a:off x="4648200" y="1200151"/>
            <a:ext cx="4038600" cy="3027784"/>
          </a:xfrm>
          <a:prstGeom prst="rect">
            <a:avLst/>
          </a:prstGeom>
          <a:noFill/>
        </p:spPr>
      </p:pic>
      <p:sp>
        <p:nvSpPr>
          <p:cNvPr id="2" name="Rechteck 1">
            <a:extLst>
              <a:ext uri="{FF2B5EF4-FFF2-40B4-BE49-F238E27FC236}">
                <a16:creationId xmlns:a16="http://schemas.microsoft.com/office/drawing/2014/main" id="{E61452DB-C852-42DA-8D28-D9FFBC588728}"/>
              </a:ext>
            </a:extLst>
          </p:cNvPr>
          <p:cNvSpPr/>
          <p:nvPr/>
        </p:nvSpPr>
        <p:spPr>
          <a:xfrm>
            <a:off x="179512" y="4613959"/>
            <a:ext cx="8568952" cy="369332"/>
          </a:xfrm>
          <a:prstGeom prst="rect">
            <a:avLst/>
          </a:prstGeom>
        </p:spPr>
        <p:txBody>
          <a:bodyPr wrap="square">
            <a:spAutoFit/>
          </a:bodyPr>
          <a:lstStyle/>
          <a:p>
            <a:r>
              <a:rPr lang="de-DE" dirty="0"/>
              <a:t>Freud S (1915): Zeitgemäßes über Krieg und Tod. Ges. Werke Band X, S. 341</a:t>
            </a:r>
          </a:p>
        </p:txBody>
      </p:sp>
    </p:spTree>
    <p:extLst>
      <p:ext uri="{BB962C8B-B14F-4D97-AF65-F5344CB8AC3E}">
        <p14:creationId xmlns:p14="http://schemas.microsoft.com/office/powerpoint/2010/main" val="651063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7CB5AA-C771-41B0-87ED-75C52B690A5E}"/>
              </a:ext>
            </a:extLst>
          </p:cNvPr>
          <p:cNvSpPr>
            <a:spLocks noGrp="1"/>
          </p:cNvSpPr>
          <p:nvPr>
            <p:ph type="title"/>
          </p:nvPr>
        </p:nvSpPr>
        <p:spPr>
          <a:xfrm>
            <a:off x="457200" y="123478"/>
            <a:ext cx="8229600" cy="940147"/>
          </a:xfrm>
        </p:spPr>
        <p:txBody>
          <a:bodyPr/>
          <a:lstStyle/>
          <a:p>
            <a:pPr algn="ctr"/>
            <a:r>
              <a:rPr lang="de-DE" sz="2800" dirty="0"/>
              <a:t>Belastungsspektrum bei gynäkologische Karzinome und Brustkrebs </a:t>
            </a:r>
            <a:br>
              <a:rPr lang="de-DE" dirty="0"/>
            </a:br>
            <a:endParaRPr lang="de-DE" dirty="0"/>
          </a:p>
        </p:txBody>
      </p:sp>
      <p:pic>
        <p:nvPicPr>
          <p:cNvPr id="6" name="Grafik 5">
            <a:extLst>
              <a:ext uri="{FF2B5EF4-FFF2-40B4-BE49-F238E27FC236}">
                <a16:creationId xmlns:a16="http://schemas.microsoft.com/office/drawing/2014/main" id="{83340942-DF39-4254-ADE9-FDD9F3A3FD2D}"/>
              </a:ext>
            </a:extLst>
          </p:cNvPr>
          <p:cNvPicPr>
            <a:picLocks noChangeAspect="1"/>
          </p:cNvPicPr>
          <p:nvPr/>
        </p:nvPicPr>
        <p:blipFill rotWithShape="1">
          <a:blip r:embed="rId2"/>
          <a:srcRect t="1" r="1555" b="599"/>
          <a:stretch/>
        </p:blipFill>
        <p:spPr>
          <a:xfrm>
            <a:off x="1187624" y="1141781"/>
            <a:ext cx="6490951" cy="4032448"/>
          </a:xfrm>
          <a:prstGeom prst="rect">
            <a:avLst/>
          </a:prstGeom>
        </p:spPr>
      </p:pic>
      <p:sp>
        <p:nvSpPr>
          <p:cNvPr id="7" name="Textfeld 6">
            <a:extLst>
              <a:ext uri="{FF2B5EF4-FFF2-40B4-BE49-F238E27FC236}">
                <a16:creationId xmlns:a16="http://schemas.microsoft.com/office/drawing/2014/main" id="{8D8D55EE-6397-4842-A8CD-B5661FF21AE6}"/>
              </a:ext>
            </a:extLst>
          </p:cNvPr>
          <p:cNvSpPr txBox="1"/>
          <p:nvPr/>
        </p:nvSpPr>
        <p:spPr>
          <a:xfrm>
            <a:off x="35496" y="4299942"/>
            <a:ext cx="1368152" cy="276999"/>
          </a:xfrm>
          <a:prstGeom prst="rect">
            <a:avLst/>
          </a:prstGeom>
          <a:noFill/>
        </p:spPr>
        <p:txBody>
          <a:bodyPr wrap="square" rtlCol="0">
            <a:spAutoFit/>
          </a:bodyPr>
          <a:lstStyle/>
          <a:p>
            <a:r>
              <a:rPr lang="de-DE" sz="1200" dirty="0"/>
              <a:t> </a:t>
            </a:r>
          </a:p>
        </p:txBody>
      </p:sp>
      <p:sp>
        <p:nvSpPr>
          <p:cNvPr id="3" name="Rechteck 2">
            <a:extLst>
              <a:ext uri="{FF2B5EF4-FFF2-40B4-BE49-F238E27FC236}">
                <a16:creationId xmlns:a16="http://schemas.microsoft.com/office/drawing/2014/main" id="{CF25E4BC-2F61-4E1A-8B97-CADDDCBD64AA}"/>
              </a:ext>
            </a:extLst>
          </p:cNvPr>
          <p:cNvSpPr/>
          <p:nvPr/>
        </p:nvSpPr>
        <p:spPr>
          <a:xfrm>
            <a:off x="7452320" y="2643758"/>
            <a:ext cx="1944216" cy="430887"/>
          </a:xfrm>
          <a:prstGeom prst="rect">
            <a:avLst/>
          </a:prstGeom>
        </p:spPr>
        <p:txBody>
          <a:bodyPr wrap="square">
            <a:spAutoFit/>
          </a:bodyPr>
          <a:lstStyle/>
          <a:p>
            <a:r>
              <a:rPr lang="de-DE" sz="1100" dirty="0"/>
              <a:t>    Aus A. Mehnert (2010)</a:t>
            </a:r>
          </a:p>
          <a:p>
            <a:r>
              <a:rPr lang="de-DE" sz="1100" dirty="0"/>
              <a:t>    „Mit Krebs leben lernen“ </a:t>
            </a:r>
          </a:p>
        </p:txBody>
      </p:sp>
    </p:spTree>
    <p:extLst>
      <p:ext uri="{BB962C8B-B14F-4D97-AF65-F5344CB8AC3E}">
        <p14:creationId xmlns:p14="http://schemas.microsoft.com/office/powerpoint/2010/main" val="4080584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Junge Patientin in der Palliativsituation</a:t>
            </a:r>
            <a:endParaRPr lang="de-DE" b="0" dirty="0"/>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821688"/>
            <a:ext cx="1942827" cy="597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906" y="784397"/>
            <a:ext cx="2880122" cy="2080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0608" y="1549471"/>
            <a:ext cx="3312368" cy="1599497"/>
          </a:xfrm>
          <a:prstGeom prst="rect">
            <a:avLst/>
          </a:prstGeom>
        </p:spPr>
      </p:pic>
      <p:sp>
        <p:nvSpPr>
          <p:cNvPr id="10" name="Text Box 3">
            <a:extLst>
              <a:ext uri="{FF2B5EF4-FFF2-40B4-BE49-F238E27FC236}">
                <a16:creationId xmlns:a16="http://schemas.microsoft.com/office/drawing/2014/main" id="{372745C4-81B2-426E-AA0A-3E79BA151EA3}"/>
              </a:ext>
            </a:extLst>
          </p:cNvPr>
          <p:cNvSpPr txBox="1">
            <a:spLocks noChangeArrowheads="1"/>
          </p:cNvSpPr>
          <p:nvPr/>
        </p:nvSpPr>
        <p:spPr bwMode="auto">
          <a:xfrm>
            <a:off x="0" y="3939902"/>
            <a:ext cx="5292080" cy="1258486"/>
          </a:xfrm>
          <a:prstGeom prst="rect">
            <a:avLst/>
          </a:prstGeom>
          <a:solidFill>
            <a:srgbClr val="66CCFF"/>
          </a:solidFill>
          <a:ln>
            <a:noFill/>
          </a:ln>
          <a:effec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r>
              <a:rPr lang="de-DE" sz="2100" dirty="0">
                <a:solidFill>
                  <a:srgbClr val="FFFF00"/>
                </a:solidFill>
                <a:effectLst>
                  <a:outerShdw blurRad="38100" dist="38100" dir="2700000" algn="tl">
                    <a:srgbClr val="000000"/>
                  </a:outerShdw>
                </a:effectLst>
                <a:latin typeface="Tahoma" pitchFamily="34" charset="0"/>
              </a:rPr>
              <a:t>Welche Bedeutung hat Sexualität angesichts der existentiellen Bedrohung durch eine Krebserkrankung</a:t>
            </a:r>
            <a:r>
              <a:rPr lang="de-DE" sz="2000" dirty="0">
                <a:solidFill>
                  <a:srgbClr val="FFFF00"/>
                </a:solidFill>
                <a:effectLst>
                  <a:outerShdw blurRad="38100" dist="38100" dir="2700000" algn="tl">
                    <a:srgbClr val="000000"/>
                  </a:outerShdw>
                </a:effectLst>
                <a:latin typeface="Tahoma" pitchFamily="34" charset="0"/>
              </a:rPr>
              <a:t>?</a:t>
            </a:r>
            <a:endParaRPr lang="de-DE" sz="2000" b="1" dirty="0">
              <a:solidFill>
                <a:srgbClr val="FFFF00"/>
              </a:solidFill>
              <a:effectLst>
                <a:outerShdw blurRad="38100" dist="38100" dir="2700000" algn="tl">
                  <a:srgbClr val="000000"/>
                </a:outerShdw>
              </a:effectLst>
              <a:latin typeface="Tahoma" pitchFamily="34" charset="0"/>
            </a:endParaRPr>
          </a:p>
        </p:txBody>
      </p:sp>
      <p:sp>
        <p:nvSpPr>
          <p:cNvPr id="11" name="Text Box 3">
            <a:extLst>
              <a:ext uri="{FF2B5EF4-FFF2-40B4-BE49-F238E27FC236}">
                <a16:creationId xmlns:a16="http://schemas.microsoft.com/office/drawing/2014/main" id="{FE0BB0F5-6876-4880-A380-68F8574F02C3}"/>
              </a:ext>
            </a:extLst>
          </p:cNvPr>
          <p:cNvSpPr txBox="1">
            <a:spLocks noChangeArrowheads="1"/>
          </p:cNvSpPr>
          <p:nvPr/>
        </p:nvSpPr>
        <p:spPr bwMode="auto">
          <a:xfrm>
            <a:off x="755576" y="3118617"/>
            <a:ext cx="2376264" cy="354678"/>
          </a:xfrm>
          <a:prstGeom prst="rect">
            <a:avLst/>
          </a:prstGeom>
          <a:solidFill>
            <a:srgbClr val="66CCFF"/>
          </a:solidFill>
          <a:ln>
            <a:noFill/>
          </a:ln>
          <a:effec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endParaRPr lang="de-DE" sz="2100" b="1" dirty="0">
              <a:solidFill>
                <a:srgbClr val="FFFF00"/>
              </a:solidFill>
              <a:effectLst>
                <a:outerShdw blurRad="38100" dist="38100" dir="2700000" algn="tl">
                  <a:srgbClr val="000000"/>
                </a:outerShdw>
              </a:effectLst>
              <a:latin typeface="Tahoma" pitchFamily="34" charset="0"/>
            </a:endParaRPr>
          </a:p>
        </p:txBody>
      </p:sp>
      <p:pic>
        <p:nvPicPr>
          <p:cNvPr id="3" name="Grafik 2">
            <a:extLst>
              <a:ext uri="{FF2B5EF4-FFF2-40B4-BE49-F238E27FC236}">
                <a16:creationId xmlns:a16="http://schemas.microsoft.com/office/drawing/2014/main" id="{AF5DF07A-B7E1-4B1B-941D-20E5DD7EEE22}"/>
              </a:ext>
            </a:extLst>
          </p:cNvPr>
          <p:cNvPicPr>
            <a:picLocks noChangeAspect="1"/>
          </p:cNvPicPr>
          <p:nvPr/>
        </p:nvPicPr>
        <p:blipFill>
          <a:blip r:embed="rId5"/>
          <a:stretch>
            <a:fillRect/>
          </a:stretch>
        </p:blipFill>
        <p:spPr>
          <a:xfrm>
            <a:off x="3017555" y="915566"/>
            <a:ext cx="2396159" cy="2625421"/>
          </a:xfrm>
          <a:prstGeom prst="rect">
            <a:avLst/>
          </a:prstGeom>
        </p:spPr>
      </p:pic>
      <p:pic>
        <p:nvPicPr>
          <p:cNvPr id="6" name="Grafik 5">
            <a:extLst>
              <a:ext uri="{FF2B5EF4-FFF2-40B4-BE49-F238E27FC236}">
                <a16:creationId xmlns:a16="http://schemas.microsoft.com/office/drawing/2014/main" id="{E8D5E071-39E2-49F3-8229-ABA1559B6967}"/>
              </a:ext>
            </a:extLst>
          </p:cNvPr>
          <p:cNvPicPr>
            <a:picLocks noChangeAspect="1"/>
          </p:cNvPicPr>
          <p:nvPr/>
        </p:nvPicPr>
        <p:blipFill>
          <a:blip r:embed="rId6"/>
          <a:stretch>
            <a:fillRect/>
          </a:stretch>
        </p:blipFill>
        <p:spPr>
          <a:xfrm>
            <a:off x="683568" y="2976679"/>
            <a:ext cx="2448272" cy="794035"/>
          </a:xfrm>
          <a:prstGeom prst="rect">
            <a:avLst/>
          </a:prstGeom>
        </p:spPr>
      </p:pic>
      <p:pic>
        <p:nvPicPr>
          <p:cNvPr id="12" name="Grafik 11">
            <a:extLst>
              <a:ext uri="{FF2B5EF4-FFF2-40B4-BE49-F238E27FC236}">
                <a16:creationId xmlns:a16="http://schemas.microsoft.com/office/drawing/2014/main" id="{FE782FD2-1BC4-4013-A985-40B60A5E902A}"/>
              </a:ext>
            </a:extLst>
          </p:cNvPr>
          <p:cNvPicPr>
            <a:picLocks noChangeAspect="1"/>
          </p:cNvPicPr>
          <p:nvPr/>
        </p:nvPicPr>
        <p:blipFill>
          <a:blip r:embed="rId7"/>
          <a:stretch>
            <a:fillRect/>
          </a:stretch>
        </p:blipFill>
        <p:spPr>
          <a:xfrm>
            <a:off x="7104748" y="3108975"/>
            <a:ext cx="2088232" cy="2036924"/>
          </a:xfrm>
          <a:prstGeom prst="rect">
            <a:avLst/>
          </a:prstGeom>
        </p:spPr>
      </p:pic>
    </p:spTree>
    <p:extLst>
      <p:ext uri="{BB962C8B-B14F-4D97-AF65-F5344CB8AC3E}">
        <p14:creationId xmlns:p14="http://schemas.microsoft.com/office/powerpoint/2010/main" val="3509625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A9ACA91-A249-3941-A2CF-79C7BEC03C15}"/>
              </a:ext>
            </a:extLst>
          </p:cNvPr>
          <p:cNvPicPr>
            <a:picLocks noChangeAspect="1"/>
          </p:cNvPicPr>
          <p:nvPr/>
        </p:nvPicPr>
        <p:blipFill rotWithShape="1">
          <a:blip r:embed="rId3" cstate="print">
            <a:alphaModFix amt="32000"/>
          </a:blip>
          <a:srcRect l="-1338" t="6601" b="19200"/>
          <a:stretch/>
        </p:blipFill>
        <p:spPr>
          <a:xfrm>
            <a:off x="611188" y="771550"/>
            <a:ext cx="7818437" cy="3816424"/>
          </a:xfrm>
          <a:prstGeom prst="rect">
            <a:avLst/>
          </a:prstGeom>
          <a:effectLst>
            <a:glow rad="127000">
              <a:schemeClr val="bg1"/>
            </a:glow>
          </a:effectLst>
        </p:spPr>
      </p:pic>
      <p:sp>
        <p:nvSpPr>
          <p:cNvPr id="2" name="Titel 1">
            <a:extLst>
              <a:ext uri="{FF2B5EF4-FFF2-40B4-BE49-F238E27FC236}">
                <a16:creationId xmlns:a16="http://schemas.microsoft.com/office/drawing/2014/main" id="{AC4BD0EE-CDD7-B641-958D-3906B62C39E0}"/>
              </a:ext>
            </a:extLst>
          </p:cNvPr>
          <p:cNvSpPr>
            <a:spLocks noGrp="1"/>
          </p:cNvSpPr>
          <p:nvPr>
            <p:ph type="title"/>
          </p:nvPr>
        </p:nvSpPr>
        <p:spPr>
          <a:xfrm>
            <a:off x="539552" y="206375"/>
            <a:ext cx="8147248" cy="857250"/>
          </a:xfrm>
        </p:spPr>
        <p:txBody>
          <a:bodyPr/>
          <a:lstStyle/>
          <a:p>
            <a:pPr algn="ctr"/>
            <a:r>
              <a:rPr lang="de-DE" dirty="0"/>
              <a:t>Verlust der Fertilität für die Patientin</a:t>
            </a:r>
          </a:p>
        </p:txBody>
      </p:sp>
      <p:sp>
        <p:nvSpPr>
          <p:cNvPr id="3" name="Inhaltsplatzhalter 2">
            <a:extLst>
              <a:ext uri="{FF2B5EF4-FFF2-40B4-BE49-F238E27FC236}">
                <a16:creationId xmlns:a16="http://schemas.microsoft.com/office/drawing/2014/main" id="{FBC7B5FB-7B76-B44D-9800-CDD12DDA6EBA}"/>
              </a:ext>
            </a:extLst>
          </p:cNvPr>
          <p:cNvSpPr>
            <a:spLocks noGrp="1"/>
          </p:cNvSpPr>
          <p:nvPr>
            <p:ph idx="1"/>
          </p:nvPr>
        </p:nvSpPr>
        <p:spPr>
          <a:xfrm>
            <a:off x="683568" y="987574"/>
            <a:ext cx="7746057" cy="3600400"/>
          </a:xfrm>
        </p:spPr>
        <p:txBody>
          <a:bodyPr/>
          <a:lstStyle/>
          <a:p>
            <a:pPr marL="0" indent="0">
              <a:buNone/>
            </a:pPr>
            <a:r>
              <a:rPr lang="de-DE" sz="2000" dirty="0"/>
              <a:t>  double-hit“-Szenario:</a:t>
            </a:r>
          </a:p>
          <a:p>
            <a:endParaRPr lang="de-DE" sz="2000" dirty="0"/>
          </a:p>
          <a:p>
            <a:endParaRPr lang="de-DE" sz="2000" dirty="0"/>
          </a:p>
          <a:p>
            <a:endParaRPr lang="de-DE" sz="2000" dirty="0"/>
          </a:p>
          <a:p>
            <a:pPr marL="0" indent="0">
              <a:buNone/>
            </a:pPr>
            <a:r>
              <a:rPr lang="de-DE" sz="2000" b="1" dirty="0"/>
              <a:t>   Verlust der Fertilität </a:t>
            </a:r>
            <a:r>
              <a:rPr lang="de-DE" sz="2000" dirty="0"/>
              <a:t>wird als beinahe </a:t>
            </a:r>
            <a:r>
              <a:rPr lang="de-DE" sz="2000" b="1" dirty="0"/>
              <a:t>ebenso belastend</a:t>
            </a:r>
            <a:r>
              <a:rPr lang="de-DE" sz="2000" dirty="0"/>
              <a:t>, wenn nicht   	noch belastender als die Diagnose an sich beschrieben </a:t>
            </a:r>
            <a:r>
              <a:rPr lang="de-DE" sz="1600" dirty="0"/>
              <a:t>(Bradford 	2017) </a:t>
            </a:r>
          </a:p>
          <a:p>
            <a:pPr marL="0" indent="0">
              <a:buNone/>
            </a:pPr>
            <a:r>
              <a:rPr lang="de-DE" sz="2000" dirty="0">
                <a:sym typeface="Wingdings" pitchFamily="2" charset="2"/>
              </a:rPr>
              <a:t>	 </a:t>
            </a:r>
            <a:r>
              <a:rPr lang="de-DE" sz="2000" dirty="0"/>
              <a:t>massives emotionales Leid, Ängste und mäßig bis schwere  	depressive Symptomatik </a:t>
            </a:r>
            <a:r>
              <a:rPr lang="de-DE" sz="1600" dirty="0"/>
              <a:t>(</a:t>
            </a:r>
            <a:r>
              <a:rPr lang="de-DE" sz="1600" dirty="0" err="1"/>
              <a:t>Treves</a:t>
            </a:r>
            <a:r>
              <a:rPr lang="de-DE" sz="1600" dirty="0"/>
              <a:t> 2014)</a:t>
            </a:r>
          </a:p>
          <a:p>
            <a:pPr marL="914400" lvl="2" indent="0">
              <a:buNone/>
            </a:pPr>
            <a:endParaRPr lang="de-DE" sz="2000" dirty="0">
              <a:sym typeface="Wingdings" pitchFamily="2" charset="2"/>
            </a:endParaRPr>
          </a:p>
          <a:p>
            <a:endParaRPr lang="de-DE" sz="2000" dirty="0">
              <a:solidFill>
                <a:schemeClr val="tx1"/>
              </a:solidFill>
            </a:endParaRPr>
          </a:p>
          <a:p>
            <a:endParaRPr lang="de-DE" sz="2000" dirty="0">
              <a:solidFill>
                <a:schemeClr val="tx1"/>
              </a:solidFill>
            </a:endParaRPr>
          </a:p>
          <a:p>
            <a:endParaRPr lang="de-DE" sz="2000" dirty="0">
              <a:solidFill>
                <a:schemeClr val="tx1"/>
              </a:solidFill>
            </a:endParaRPr>
          </a:p>
          <a:p>
            <a:endParaRPr lang="de-DE" sz="2000" dirty="0">
              <a:solidFill>
                <a:schemeClr val="tx1"/>
              </a:solidFill>
            </a:endParaRPr>
          </a:p>
          <a:p>
            <a:endParaRPr lang="de-DE" sz="2800" dirty="0">
              <a:solidFill>
                <a:schemeClr val="tx1"/>
              </a:solidFill>
            </a:endParaRPr>
          </a:p>
        </p:txBody>
      </p:sp>
      <p:sp>
        <p:nvSpPr>
          <p:cNvPr id="4" name="Textfeld 3">
            <a:extLst>
              <a:ext uri="{FF2B5EF4-FFF2-40B4-BE49-F238E27FC236}">
                <a16:creationId xmlns:a16="http://schemas.microsoft.com/office/drawing/2014/main" id="{01A44763-E93C-A240-B887-2480F68EC682}"/>
              </a:ext>
            </a:extLst>
          </p:cNvPr>
          <p:cNvSpPr txBox="1"/>
          <p:nvPr/>
        </p:nvSpPr>
        <p:spPr>
          <a:xfrm>
            <a:off x="4747090" y="987574"/>
            <a:ext cx="2380954" cy="400110"/>
          </a:xfrm>
          <a:prstGeom prst="rect">
            <a:avLst/>
          </a:prstGeom>
          <a:noFill/>
        </p:spPr>
        <p:txBody>
          <a:bodyPr wrap="square" rtlCol="0">
            <a:spAutoFit/>
          </a:bodyPr>
          <a:lstStyle/>
          <a:p>
            <a:r>
              <a:rPr lang="de-DE" sz="2000" dirty="0">
                <a:solidFill>
                  <a:srgbClr val="545455"/>
                </a:solidFill>
              </a:rPr>
              <a:t>Verlust der Fertilität</a:t>
            </a:r>
          </a:p>
        </p:txBody>
      </p:sp>
      <p:sp>
        <p:nvSpPr>
          <p:cNvPr id="5" name="Textfeld 4">
            <a:extLst>
              <a:ext uri="{FF2B5EF4-FFF2-40B4-BE49-F238E27FC236}">
                <a16:creationId xmlns:a16="http://schemas.microsoft.com/office/drawing/2014/main" id="{F729360D-0FD7-6442-A263-B2F77CF0A7BE}"/>
              </a:ext>
            </a:extLst>
          </p:cNvPr>
          <p:cNvSpPr txBox="1"/>
          <p:nvPr/>
        </p:nvSpPr>
        <p:spPr>
          <a:xfrm>
            <a:off x="864542" y="1338322"/>
            <a:ext cx="1699504" cy="400110"/>
          </a:xfrm>
          <a:prstGeom prst="rect">
            <a:avLst/>
          </a:prstGeom>
          <a:noFill/>
        </p:spPr>
        <p:txBody>
          <a:bodyPr wrap="none" rtlCol="0">
            <a:spAutoFit/>
          </a:bodyPr>
          <a:lstStyle/>
          <a:p>
            <a:r>
              <a:rPr lang="de-DE" sz="2000" dirty="0">
                <a:solidFill>
                  <a:srgbClr val="545455"/>
                </a:solidFill>
              </a:rPr>
              <a:t>Krebsdiagnose</a:t>
            </a:r>
          </a:p>
        </p:txBody>
      </p:sp>
      <p:cxnSp>
        <p:nvCxnSpPr>
          <p:cNvPr id="8" name="Gerade Verbindung mit Pfeil 7">
            <a:extLst>
              <a:ext uri="{FF2B5EF4-FFF2-40B4-BE49-F238E27FC236}">
                <a16:creationId xmlns:a16="http://schemas.microsoft.com/office/drawing/2014/main" id="{78F24C93-2854-4346-8B56-0360CF840396}"/>
              </a:ext>
            </a:extLst>
          </p:cNvPr>
          <p:cNvCxnSpPr/>
          <p:nvPr/>
        </p:nvCxnSpPr>
        <p:spPr>
          <a:xfrm>
            <a:off x="2195736" y="1844824"/>
            <a:ext cx="576064" cy="294878"/>
          </a:xfrm>
          <a:prstGeom prst="straightConnector1">
            <a:avLst/>
          </a:prstGeom>
          <a:ln w="1016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8B784C6E-3A89-E644-82DA-942D8F9DE6E3}"/>
              </a:ext>
            </a:extLst>
          </p:cNvPr>
          <p:cNvCxnSpPr>
            <a:cxnSpLocks/>
          </p:cNvCxnSpPr>
          <p:nvPr/>
        </p:nvCxnSpPr>
        <p:spPr>
          <a:xfrm flipH="1">
            <a:off x="4067944" y="1738432"/>
            <a:ext cx="545232" cy="401270"/>
          </a:xfrm>
          <a:prstGeom prst="straightConnector1">
            <a:avLst/>
          </a:prstGeom>
          <a:ln w="1016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473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A9ACA91-A249-3941-A2CF-79C7BEC03C15}"/>
              </a:ext>
            </a:extLst>
          </p:cNvPr>
          <p:cNvPicPr>
            <a:picLocks noChangeAspect="1"/>
          </p:cNvPicPr>
          <p:nvPr/>
        </p:nvPicPr>
        <p:blipFill rotWithShape="1">
          <a:blip r:embed="rId3" cstate="print">
            <a:alphaModFix amt="26000"/>
          </a:blip>
          <a:srcRect l="-1338" t="6601" b="19200"/>
          <a:stretch/>
        </p:blipFill>
        <p:spPr>
          <a:xfrm>
            <a:off x="611188" y="771550"/>
            <a:ext cx="7818437" cy="3816424"/>
          </a:xfrm>
          <a:prstGeom prst="rect">
            <a:avLst/>
          </a:prstGeom>
          <a:effectLst>
            <a:glow rad="127000">
              <a:schemeClr val="bg1"/>
            </a:glow>
          </a:effectLst>
        </p:spPr>
      </p:pic>
      <p:sp>
        <p:nvSpPr>
          <p:cNvPr id="2" name="Titel 1">
            <a:extLst>
              <a:ext uri="{FF2B5EF4-FFF2-40B4-BE49-F238E27FC236}">
                <a16:creationId xmlns:a16="http://schemas.microsoft.com/office/drawing/2014/main" id="{AC4BD0EE-CDD7-B641-958D-3906B62C39E0}"/>
              </a:ext>
            </a:extLst>
          </p:cNvPr>
          <p:cNvSpPr>
            <a:spLocks noGrp="1"/>
          </p:cNvSpPr>
          <p:nvPr>
            <p:ph type="title"/>
          </p:nvPr>
        </p:nvSpPr>
        <p:spPr>
          <a:xfrm>
            <a:off x="457200" y="126901"/>
            <a:ext cx="8229600" cy="857250"/>
          </a:xfrm>
        </p:spPr>
        <p:txBody>
          <a:bodyPr/>
          <a:lstStyle/>
          <a:p>
            <a:pPr algn="ctr"/>
            <a:r>
              <a:rPr lang="de-DE" dirty="0"/>
              <a:t>Verlust der Fertilität für die Patientin</a:t>
            </a:r>
          </a:p>
        </p:txBody>
      </p:sp>
      <p:sp>
        <p:nvSpPr>
          <p:cNvPr id="3" name="Inhaltsplatzhalter 2">
            <a:extLst>
              <a:ext uri="{FF2B5EF4-FFF2-40B4-BE49-F238E27FC236}">
                <a16:creationId xmlns:a16="http://schemas.microsoft.com/office/drawing/2014/main" id="{FBC7B5FB-7B76-B44D-9800-CDD12DDA6EBA}"/>
              </a:ext>
            </a:extLst>
          </p:cNvPr>
          <p:cNvSpPr>
            <a:spLocks noGrp="1"/>
          </p:cNvSpPr>
          <p:nvPr>
            <p:ph idx="1"/>
          </p:nvPr>
        </p:nvSpPr>
        <p:spPr>
          <a:xfrm>
            <a:off x="457200" y="987574"/>
            <a:ext cx="7972425" cy="3027784"/>
          </a:xfrm>
        </p:spPr>
        <p:txBody>
          <a:bodyPr/>
          <a:lstStyle/>
          <a:p>
            <a:r>
              <a:rPr lang="de-DE" sz="2000" b="1" dirty="0"/>
              <a:t>Soziales, emotionales und sexuelles Wohlbefinden </a:t>
            </a:r>
            <a:r>
              <a:rPr lang="de-DE" sz="2000" dirty="0"/>
              <a:t>der Patientin wird durch den </a:t>
            </a:r>
            <a:r>
              <a:rPr lang="de-DE" sz="2000" b="1" dirty="0"/>
              <a:t>Wunsch nach einem eigenen Kind </a:t>
            </a:r>
            <a:r>
              <a:rPr lang="de-DE" sz="2000" dirty="0"/>
              <a:t>maßgeblich beeinflusst </a:t>
            </a:r>
          </a:p>
          <a:p>
            <a:endParaRPr lang="de-DE" sz="2000" dirty="0"/>
          </a:p>
          <a:p>
            <a:r>
              <a:rPr lang="de-DE" sz="2000" dirty="0"/>
              <a:t>Mehr als die Hälfte der befragten Patientinnen beschreibt </a:t>
            </a:r>
            <a:r>
              <a:rPr lang="de-DE" sz="2000" b="1" dirty="0"/>
              <a:t>„ein Kind zu bekommen“ </a:t>
            </a:r>
            <a:r>
              <a:rPr lang="de-DE" sz="2000" dirty="0"/>
              <a:t>als </a:t>
            </a:r>
            <a:r>
              <a:rPr lang="de-DE" sz="2000" b="1" dirty="0"/>
              <a:t>„das Wichtigste“ </a:t>
            </a:r>
            <a:r>
              <a:rPr lang="de-DE" sz="2000" dirty="0"/>
              <a:t>in ihrem Leben (Reh 2011)</a:t>
            </a:r>
          </a:p>
          <a:p>
            <a:endParaRPr lang="de-DE" sz="2000" dirty="0"/>
          </a:p>
          <a:p>
            <a:r>
              <a:rPr lang="de-DE" sz="2000" dirty="0"/>
              <a:t>Der </a:t>
            </a:r>
            <a:r>
              <a:rPr lang="de-DE" sz="2000" b="1" dirty="0"/>
              <a:t>Verlust der Fertilität</a:t>
            </a:r>
            <a:r>
              <a:rPr lang="de-DE" sz="2000" dirty="0"/>
              <a:t> ist </a:t>
            </a:r>
            <a:r>
              <a:rPr lang="de-DE" sz="2000" b="1" dirty="0" err="1"/>
              <a:t>für</a:t>
            </a:r>
            <a:r>
              <a:rPr lang="de-DE" sz="2000" b="1" dirty="0"/>
              <a:t> 62% der Befragten </a:t>
            </a:r>
            <a:r>
              <a:rPr lang="de-DE" sz="2000" dirty="0"/>
              <a:t>eine der größten, wenn nicht die </a:t>
            </a:r>
            <a:r>
              <a:rPr lang="de-DE" sz="2000" b="1" dirty="0"/>
              <a:t>größte Sorge </a:t>
            </a:r>
            <a:r>
              <a:rPr lang="de-DE" sz="2000" dirty="0"/>
              <a:t>vor der Krebsbehandlung (Reh 2011)</a:t>
            </a:r>
          </a:p>
          <a:p>
            <a:endParaRPr lang="de-DE" dirty="0"/>
          </a:p>
        </p:txBody>
      </p:sp>
      <p:sp>
        <p:nvSpPr>
          <p:cNvPr id="5" name="Rechteck 4"/>
          <p:cNvSpPr/>
          <p:nvPr/>
        </p:nvSpPr>
        <p:spPr>
          <a:xfrm>
            <a:off x="179512" y="4587974"/>
            <a:ext cx="6264696" cy="769441"/>
          </a:xfrm>
          <a:prstGeom prst="rect">
            <a:avLst/>
          </a:prstGeom>
        </p:spPr>
        <p:txBody>
          <a:bodyPr wrap="square">
            <a:spAutoFit/>
          </a:bodyPr>
          <a:lstStyle/>
          <a:p>
            <a:r>
              <a:rPr lang="en-US" sz="1100" dirty="0" err="1"/>
              <a:t>Reh</a:t>
            </a:r>
            <a:r>
              <a:rPr lang="en-US" sz="1100" dirty="0"/>
              <a:t> AE, Lu L, </a:t>
            </a:r>
            <a:r>
              <a:rPr lang="en-US" sz="1100" dirty="0" err="1"/>
              <a:t>Weinerman</a:t>
            </a:r>
            <a:r>
              <a:rPr lang="en-US" sz="1100" dirty="0"/>
              <a:t> R, </a:t>
            </a:r>
            <a:r>
              <a:rPr lang="en-US" sz="1100" dirty="0" err="1"/>
              <a:t>Grifo</a:t>
            </a:r>
            <a:r>
              <a:rPr lang="en-US" sz="1100" dirty="0"/>
              <a:t> J, </a:t>
            </a:r>
            <a:r>
              <a:rPr lang="en-US" sz="1100" dirty="0" err="1"/>
              <a:t>Krey</a:t>
            </a:r>
            <a:r>
              <a:rPr lang="en-US" sz="1100" dirty="0"/>
              <a:t> L, Noyes N. Treatment outcomes and quality-of-life assessment in a university-based fertility preservation program: results of a registry of female cancer patients at 2 years.   J Assist </a:t>
            </a:r>
            <a:r>
              <a:rPr lang="en-US" sz="1100" dirty="0" err="1"/>
              <a:t>Reprod</a:t>
            </a:r>
            <a:r>
              <a:rPr lang="en-US" sz="1100" dirty="0"/>
              <a:t> Genet. 2011 Jul;28(7):635-41 </a:t>
            </a:r>
          </a:p>
          <a:p>
            <a:endParaRPr lang="en-US" sz="1100" dirty="0"/>
          </a:p>
        </p:txBody>
      </p:sp>
    </p:spTree>
    <p:extLst>
      <p:ext uri="{BB962C8B-B14F-4D97-AF65-F5344CB8AC3E}">
        <p14:creationId xmlns:p14="http://schemas.microsoft.com/office/powerpoint/2010/main" val="127799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C167CB-0660-4F66-91CB-B7768E52047B}"/>
              </a:ext>
            </a:extLst>
          </p:cNvPr>
          <p:cNvSpPr>
            <a:spLocks noGrp="1"/>
          </p:cNvSpPr>
          <p:nvPr>
            <p:ph type="title"/>
          </p:nvPr>
        </p:nvSpPr>
        <p:spPr>
          <a:xfrm>
            <a:off x="173362" y="198910"/>
            <a:ext cx="8229600" cy="857250"/>
          </a:xfrm>
          <a:prstGeom prst="rect">
            <a:avLst/>
          </a:prstGeom>
        </p:spPr>
        <p:txBody>
          <a:bodyPr>
            <a:normAutofit/>
          </a:bodyPr>
          <a:lstStyle/>
          <a:p>
            <a:r>
              <a:rPr lang="de-DE" dirty="0"/>
              <a:t>Julia</a:t>
            </a:r>
          </a:p>
        </p:txBody>
      </p:sp>
      <p:sp>
        <p:nvSpPr>
          <p:cNvPr id="4" name="Textplatzhalter 3">
            <a:extLst>
              <a:ext uri="{FF2B5EF4-FFF2-40B4-BE49-F238E27FC236}">
                <a16:creationId xmlns:a16="http://schemas.microsoft.com/office/drawing/2014/main" id="{31C0D616-6E32-498A-81AF-C99437FCA53E}"/>
              </a:ext>
            </a:extLst>
          </p:cNvPr>
          <p:cNvSpPr>
            <a:spLocks noGrp="1"/>
          </p:cNvSpPr>
          <p:nvPr>
            <p:ph sz="half" idx="1"/>
          </p:nvPr>
        </p:nvSpPr>
        <p:spPr>
          <a:xfrm>
            <a:off x="457200" y="1200150"/>
            <a:ext cx="4038600" cy="3315815"/>
          </a:xfrm>
          <a:prstGeom prst="rect">
            <a:avLst/>
          </a:prstGeom>
        </p:spPr>
        <p:txBody>
          <a:bodyPr>
            <a:normAutofit fontScale="92500" lnSpcReduction="20000"/>
          </a:bodyPr>
          <a:lstStyle/>
          <a:p>
            <a:pPr>
              <a:lnSpc>
                <a:spcPct val="90000"/>
              </a:lnSpc>
            </a:pPr>
            <a:r>
              <a:rPr lang="de-DE" sz="2000" dirty="0"/>
              <a:t>35 Jahre alt,  Web Designerin, verheiratet mit </a:t>
            </a:r>
          </a:p>
          <a:p>
            <a:pPr>
              <a:lnSpc>
                <a:spcPct val="90000"/>
              </a:lnSpc>
            </a:pPr>
            <a:endParaRPr lang="de-DE" sz="2000" dirty="0"/>
          </a:p>
          <a:p>
            <a:pPr>
              <a:lnSpc>
                <a:spcPct val="90000"/>
              </a:lnSpc>
            </a:pPr>
            <a:r>
              <a:rPr lang="de-DE" sz="2000" dirty="0"/>
              <a:t>Matthias (42 J.), Manager bei einem großen  Sportartikelhersteller</a:t>
            </a:r>
          </a:p>
          <a:p>
            <a:pPr>
              <a:lnSpc>
                <a:spcPct val="90000"/>
              </a:lnSpc>
            </a:pPr>
            <a:endParaRPr lang="de-DE" sz="2000" dirty="0"/>
          </a:p>
          <a:p>
            <a:pPr>
              <a:lnSpc>
                <a:spcPct val="90000"/>
              </a:lnSpc>
            </a:pPr>
            <a:r>
              <a:rPr lang="de-DE" sz="2000" dirty="0"/>
              <a:t>1 Sohn Simon</a:t>
            </a:r>
          </a:p>
          <a:p>
            <a:pPr>
              <a:lnSpc>
                <a:spcPct val="90000"/>
              </a:lnSpc>
            </a:pPr>
            <a:endParaRPr lang="de-DE" sz="2000" dirty="0"/>
          </a:p>
          <a:p>
            <a:pPr>
              <a:lnSpc>
                <a:spcPct val="90000"/>
              </a:lnSpc>
            </a:pPr>
            <a:r>
              <a:rPr lang="de-DE" sz="2000" dirty="0"/>
              <a:t>wünschen sich ein 2. Kind</a:t>
            </a:r>
          </a:p>
          <a:p>
            <a:pPr>
              <a:lnSpc>
                <a:spcPct val="90000"/>
              </a:lnSpc>
            </a:pPr>
            <a:endParaRPr lang="de-DE" sz="2000" dirty="0"/>
          </a:p>
          <a:p>
            <a:pPr marL="0" indent="0">
              <a:lnSpc>
                <a:spcPct val="90000"/>
              </a:lnSpc>
              <a:buNone/>
            </a:pPr>
            <a:r>
              <a:rPr lang="de-DE" sz="2000" dirty="0"/>
              <a:t> </a:t>
            </a:r>
          </a:p>
          <a:p>
            <a:pPr>
              <a:lnSpc>
                <a:spcPct val="90000"/>
              </a:lnSpc>
            </a:pPr>
            <a:endParaRPr lang="de-DE" sz="2000" dirty="0"/>
          </a:p>
        </p:txBody>
      </p:sp>
      <p:pic>
        <p:nvPicPr>
          <p:cNvPr id="7" name="Grafik 6">
            <a:extLst>
              <a:ext uri="{FF2B5EF4-FFF2-40B4-BE49-F238E27FC236}">
                <a16:creationId xmlns:a16="http://schemas.microsoft.com/office/drawing/2014/main" id="{54C3D4EC-8959-4C73-9895-FCBC1A88A682}"/>
              </a:ext>
            </a:extLst>
          </p:cNvPr>
          <p:cNvPicPr>
            <a:picLocks noChangeAspect="1"/>
          </p:cNvPicPr>
          <p:nvPr/>
        </p:nvPicPr>
        <p:blipFill rotWithShape="1">
          <a:blip r:embed="rId2"/>
          <a:srcRect t="-1" b="5172"/>
          <a:stretch/>
        </p:blipFill>
        <p:spPr>
          <a:xfrm>
            <a:off x="4648202" y="42024"/>
            <a:ext cx="3754760" cy="4473941"/>
          </a:xfrm>
          <a:prstGeom prst="rect">
            <a:avLst/>
          </a:prstGeom>
        </p:spPr>
      </p:pic>
    </p:spTree>
    <p:extLst>
      <p:ext uri="{BB962C8B-B14F-4D97-AF65-F5344CB8AC3E}">
        <p14:creationId xmlns:p14="http://schemas.microsoft.com/office/powerpoint/2010/main" val="3990238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C167CB-0660-4F66-91CB-B7768E52047B}"/>
              </a:ext>
            </a:extLst>
          </p:cNvPr>
          <p:cNvSpPr>
            <a:spLocks noGrp="1"/>
          </p:cNvSpPr>
          <p:nvPr>
            <p:ph type="title"/>
          </p:nvPr>
        </p:nvSpPr>
        <p:spPr>
          <a:xfrm>
            <a:off x="457200" y="206375"/>
            <a:ext cx="8229600" cy="857250"/>
          </a:xfrm>
          <a:prstGeom prst="rect">
            <a:avLst/>
          </a:prstGeom>
        </p:spPr>
        <p:txBody>
          <a:bodyPr>
            <a:normAutofit/>
          </a:bodyPr>
          <a:lstStyle/>
          <a:p>
            <a:r>
              <a:rPr lang="de-DE" dirty="0"/>
              <a:t>Junge Patientin in der Palliativsituation</a:t>
            </a:r>
          </a:p>
        </p:txBody>
      </p:sp>
      <p:sp>
        <p:nvSpPr>
          <p:cNvPr id="4" name="Textplatzhalter 3">
            <a:extLst>
              <a:ext uri="{FF2B5EF4-FFF2-40B4-BE49-F238E27FC236}">
                <a16:creationId xmlns:a16="http://schemas.microsoft.com/office/drawing/2014/main" id="{31C0D616-6E32-498A-81AF-C99437FCA53E}"/>
              </a:ext>
            </a:extLst>
          </p:cNvPr>
          <p:cNvSpPr>
            <a:spLocks noGrp="1"/>
          </p:cNvSpPr>
          <p:nvPr>
            <p:ph sz="half" idx="1"/>
          </p:nvPr>
        </p:nvSpPr>
        <p:spPr>
          <a:xfrm>
            <a:off x="179512" y="1200150"/>
            <a:ext cx="4896544" cy="3387823"/>
          </a:xfrm>
          <a:prstGeom prst="rect">
            <a:avLst/>
          </a:prstGeom>
        </p:spPr>
        <p:txBody>
          <a:bodyPr>
            <a:normAutofit fontScale="92500" lnSpcReduction="20000"/>
          </a:bodyPr>
          <a:lstStyle/>
          <a:p>
            <a:pPr>
              <a:lnSpc>
                <a:spcPct val="90000"/>
              </a:lnSpc>
            </a:pPr>
            <a:endParaRPr lang="de-DE" sz="1700" dirty="0"/>
          </a:p>
          <a:p>
            <a:pPr>
              <a:lnSpc>
                <a:spcPct val="90000"/>
              </a:lnSpc>
            </a:pPr>
            <a:r>
              <a:rPr lang="de-DE" sz="1700" dirty="0"/>
              <a:t>Diagnose:</a:t>
            </a:r>
          </a:p>
          <a:p>
            <a:pPr lvl="1">
              <a:lnSpc>
                <a:spcPct val="90000"/>
              </a:lnSpc>
              <a:buFont typeface="Wingdings" panose="05000000000000000000" pitchFamily="2" charset="2"/>
              <a:buChar char="§"/>
            </a:pPr>
            <a:r>
              <a:rPr lang="de-DE" sz="1700" dirty="0"/>
              <a:t>serös-papilläres high grade</a:t>
            </a:r>
          </a:p>
          <a:p>
            <a:pPr marL="457200" lvl="1" indent="0">
              <a:lnSpc>
                <a:spcPct val="90000"/>
              </a:lnSpc>
              <a:buNone/>
            </a:pPr>
            <a:r>
              <a:rPr lang="de-DE" sz="1700" dirty="0"/>
              <a:t>       Ovarialkarzinom</a:t>
            </a:r>
          </a:p>
          <a:p>
            <a:pPr lvl="1">
              <a:lnSpc>
                <a:spcPct val="90000"/>
              </a:lnSpc>
              <a:buFont typeface="Wingdings" panose="05000000000000000000" pitchFamily="2" charset="2"/>
              <a:buChar char="§"/>
            </a:pPr>
            <a:r>
              <a:rPr lang="de-DE" sz="1700" dirty="0"/>
              <a:t>FIGO Stadium IV b</a:t>
            </a:r>
          </a:p>
          <a:p>
            <a:pPr>
              <a:lnSpc>
                <a:spcPct val="90000"/>
              </a:lnSpc>
            </a:pPr>
            <a:endParaRPr lang="de-DE" sz="1700" dirty="0"/>
          </a:p>
          <a:p>
            <a:pPr>
              <a:lnSpc>
                <a:spcPct val="90000"/>
              </a:lnSpc>
            </a:pPr>
            <a:r>
              <a:rPr lang="de-DE" sz="1700" dirty="0"/>
              <a:t>Therapie: </a:t>
            </a:r>
          </a:p>
          <a:p>
            <a:pPr lvl="1">
              <a:lnSpc>
                <a:spcPct val="90000"/>
              </a:lnSpc>
              <a:buFont typeface="Wingdings" panose="05000000000000000000" pitchFamily="2" charset="2"/>
              <a:buChar char="§"/>
            </a:pPr>
            <a:r>
              <a:rPr lang="de-DE" sz="1700" dirty="0"/>
              <a:t>Längslaparotomie</a:t>
            </a:r>
          </a:p>
          <a:p>
            <a:pPr lvl="1">
              <a:lnSpc>
                <a:spcPct val="90000"/>
              </a:lnSpc>
              <a:buFont typeface="Wingdings" panose="05000000000000000000" pitchFamily="2" charset="2"/>
              <a:buChar char="§"/>
            </a:pPr>
            <a:r>
              <a:rPr lang="de-DE" sz="1700" dirty="0"/>
              <a:t> Adnexektomie</a:t>
            </a:r>
          </a:p>
          <a:p>
            <a:pPr lvl="1">
              <a:lnSpc>
                <a:spcPct val="90000"/>
              </a:lnSpc>
              <a:buFont typeface="Wingdings" panose="05000000000000000000" pitchFamily="2" charset="2"/>
              <a:buChar char="§"/>
            </a:pPr>
            <a:r>
              <a:rPr lang="de-DE" sz="1700" dirty="0" err="1"/>
              <a:t>Omentektomie</a:t>
            </a:r>
            <a:endParaRPr lang="de-DE" sz="1700" dirty="0"/>
          </a:p>
          <a:p>
            <a:pPr lvl="1">
              <a:lnSpc>
                <a:spcPct val="90000"/>
              </a:lnSpc>
              <a:buFont typeface="Wingdings" panose="05000000000000000000" pitchFamily="2" charset="2"/>
              <a:buChar char="§"/>
            </a:pPr>
            <a:r>
              <a:rPr lang="de-DE" sz="1700" dirty="0" err="1"/>
              <a:t>Peritonektomie</a:t>
            </a:r>
            <a:endParaRPr lang="de-DE" sz="1700" dirty="0"/>
          </a:p>
          <a:p>
            <a:pPr>
              <a:lnSpc>
                <a:spcPct val="90000"/>
              </a:lnSpc>
            </a:pPr>
            <a:endParaRPr lang="de-DE" sz="1700" dirty="0"/>
          </a:p>
          <a:p>
            <a:pPr>
              <a:lnSpc>
                <a:spcPct val="90000"/>
              </a:lnSpc>
            </a:pPr>
            <a:endParaRPr lang="de-DE" sz="1700" dirty="0"/>
          </a:p>
          <a:p>
            <a:pPr>
              <a:lnSpc>
                <a:spcPct val="90000"/>
              </a:lnSpc>
            </a:pPr>
            <a:r>
              <a:rPr lang="de-DE" sz="1700" dirty="0"/>
              <a:t>Postoperativer Tumorrest kleiner 1 cm</a:t>
            </a:r>
          </a:p>
          <a:p>
            <a:pPr>
              <a:lnSpc>
                <a:spcPct val="90000"/>
              </a:lnSpc>
            </a:pPr>
            <a:endParaRPr lang="de-DE" sz="1700" dirty="0"/>
          </a:p>
        </p:txBody>
      </p:sp>
      <p:pic>
        <p:nvPicPr>
          <p:cNvPr id="5" name="Inhaltsplatzhalter 4">
            <a:extLst>
              <a:ext uri="{FF2B5EF4-FFF2-40B4-BE49-F238E27FC236}">
                <a16:creationId xmlns:a16="http://schemas.microsoft.com/office/drawing/2014/main" id="{A4F4C7E1-56CF-475F-84B8-21F5D92CB225}"/>
              </a:ext>
            </a:extLst>
          </p:cNvPr>
          <p:cNvPicPr>
            <a:picLocks noGrp="1" noChangeAspect="1"/>
          </p:cNvPicPr>
          <p:nvPr>
            <p:ph sz="half" idx="2"/>
          </p:nvPr>
        </p:nvPicPr>
        <p:blipFill>
          <a:blip r:embed="rId2"/>
          <a:stretch>
            <a:fillRect/>
          </a:stretch>
        </p:blipFill>
        <p:spPr>
          <a:xfrm>
            <a:off x="3779912" y="1275606"/>
            <a:ext cx="5045162" cy="2837904"/>
          </a:xfrm>
          <a:prstGeom prst="rect">
            <a:avLst/>
          </a:prstGeom>
          <a:noFill/>
        </p:spPr>
      </p:pic>
    </p:spTree>
    <p:extLst>
      <p:ext uri="{BB962C8B-B14F-4D97-AF65-F5344CB8AC3E}">
        <p14:creationId xmlns:p14="http://schemas.microsoft.com/office/powerpoint/2010/main" val="1975256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Staging</a:t>
            </a:r>
            <a:r>
              <a:rPr lang="de-DE" dirty="0"/>
              <a:t>: „Ich erfahre heute meine Ergebnisse.“</a:t>
            </a:r>
          </a:p>
        </p:txBody>
      </p:sp>
      <p:sp>
        <p:nvSpPr>
          <p:cNvPr id="3" name="Inhaltsplatzhalter 2"/>
          <p:cNvSpPr>
            <a:spLocks noGrp="1"/>
          </p:cNvSpPr>
          <p:nvPr>
            <p:ph idx="1"/>
          </p:nvPr>
        </p:nvSpPr>
        <p:spPr>
          <a:xfrm>
            <a:off x="420689" y="1191845"/>
            <a:ext cx="8579295" cy="3027784"/>
          </a:xfrm>
        </p:spPr>
        <p:txBody>
          <a:bodyPr/>
          <a:lstStyle/>
          <a:p>
            <a:pPr marL="0" indent="0">
              <a:buNone/>
            </a:pPr>
            <a:r>
              <a:rPr lang="de-DE" dirty="0"/>
              <a:t>Julia: „Wie stehen meine Chancen? </a:t>
            </a:r>
          </a:p>
          <a:p>
            <a:pPr marL="0" indent="0">
              <a:buNone/>
            </a:pPr>
            <a:r>
              <a:rPr lang="de-DE" dirty="0"/>
              <a:t>Unsere Chancen, als Familie zusammenzubleiben?“</a:t>
            </a:r>
          </a:p>
          <a:p>
            <a:pPr marL="0" indent="0">
              <a:buNone/>
            </a:pPr>
            <a:endParaRPr lang="de-DE" dirty="0"/>
          </a:p>
          <a:p>
            <a:pPr marL="0" indent="0">
              <a:buNone/>
            </a:pPr>
            <a:r>
              <a:rPr lang="de-DE" dirty="0"/>
              <a:t>3 Zyklen Chemotherapie                    </a:t>
            </a:r>
            <a:r>
              <a:rPr lang="de-DE" dirty="0" err="1"/>
              <a:t>Staging</a:t>
            </a:r>
            <a:endParaRPr lang="de-DE" dirty="0"/>
          </a:p>
          <a:p>
            <a:pPr marL="0" indent="0">
              <a:buNone/>
            </a:pPr>
            <a:r>
              <a:rPr lang="de-DE" dirty="0"/>
              <a:t>				</a:t>
            </a:r>
          </a:p>
          <a:p>
            <a:endParaRPr lang="de-D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8810" y="2602124"/>
            <a:ext cx="763190"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fik 5">
            <a:extLst>
              <a:ext uri="{FF2B5EF4-FFF2-40B4-BE49-F238E27FC236}">
                <a16:creationId xmlns:a16="http://schemas.microsoft.com/office/drawing/2014/main" id="{823227A1-5F67-4B6A-B88C-639295EA515D}"/>
              </a:ext>
            </a:extLst>
          </p:cNvPr>
          <p:cNvPicPr>
            <a:picLocks noChangeAspect="1"/>
          </p:cNvPicPr>
          <p:nvPr/>
        </p:nvPicPr>
        <p:blipFill>
          <a:blip r:embed="rId3"/>
          <a:stretch>
            <a:fillRect/>
          </a:stretch>
        </p:blipFill>
        <p:spPr>
          <a:xfrm>
            <a:off x="6932137" y="1131590"/>
            <a:ext cx="2130049" cy="2664296"/>
          </a:xfrm>
          <a:prstGeom prst="rect">
            <a:avLst/>
          </a:prstGeom>
        </p:spPr>
      </p:pic>
      <p:pic>
        <p:nvPicPr>
          <p:cNvPr id="4" name="Grafik 3">
            <a:extLst>
              <a:ext uri="{FF2B5EF4-FFF2-40B4-BE49-F238E27FC236}">
                <a16:creationId xmlns:a16="http://schemas.microsoft.com/office/drawing/2014/main" id="{6FA47E69-EA24-4EB8-8485-31C30006F825}"/>
              </a:ext>
            </a:extLst>
          </p:cNvPr>
          <p:cNvPicPr>
            <a:picLocks noChangeAspect="1"/>
          </p:cNvPicPr>
          <p:nvPr/>
        </p:nvPicPr>
        <p:blipFill>
          <a:blip r:embed="rId4"/>
          <a:stretch>
            <a:fillRect/>
          </a:stretch>
        </p:blipFill>
        <p:spPr>
          <a:xfrm>
            <a:off x="107504" y="3219822"/>
            <a:ext cx="3131840" cy="17642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82106-1496-4AE9-B74F-BCDF2FC06210}"/>
              </a:ext>
            </a:extLst>
          </p:cNvPr>
          <p:cNvSpPr>
            <a:spLocks noGrp="1"/>
          </p:cNvSpPr>
          <p:nvPr>
            <p:ph type="title"/>
          </p:nvPr>
        </p:nvSpPr>
        <p:spPr>
          <a:xfrm>
            <a:off x="-468560" y="195486"/>
            <a:ext cx="9073008" cy="857250"/>
          </a:xfrm>
        </p:spPr>
        <p:txBody>
          <a:bodyPr/>
          <a:lstStyle/>
          <a:p>
            <a:pPr algn="ctr"/>
            <a:r>
              <a:rPr lang="de-DE" dirty="0"/>
              <a:t> „Heftige, emotionale Reaktion“. Oder die ausbleibende „emotionale Reaktion“?</a:t>
            </a:r>
            <a:br>
              <a:rPr lang="de-DE" dirty="0"/>
            </a:br>
            <a:endParaRPr lang="de-DE" dirty="0"/>
          </a:p>
        </p:txBody>
      </p:sp>
      <p:sp>
        <p:nvSpPr>
          <p:cNvPr id="3" name="Inhaltsplatzhalter 2">
            <a:extLst>
              <a:ext uri="{FF2B5EF4-FFF2-40B4-BE49-F238E27FC236}">
                <a16:creationId xmlns:a16="http://schemas.microsoft.com/office/drawing/2014/main" id="{298F6F4C-3AD2-4B8E-AD19-B39D3ACA345F}"/>
              </a:ext>
            </a:extLst>
          </p:cNvPr>
          <p:cNvSpPr>
            <a:spLocks noGrp="1"/>
          </p:cNvSpPr>
          <p:nvPr>
            <p:ph idx="1"/>
          </p:nvPr>
        </p:nvSpPr>
        <p:spPr>
          <a:xfrm>
            <a:off x="457200" y="1563637"/>
            <a:ext cx="8147248" cy="2664297"/>
          </a:xfrm>
        </p:spPr>
        <p:txBody>
          <a:bodyPr/>
          <a:lstStyle/>
          <a:p>
            <a:r>
              <a:rPr lang="de-DE" dirty="0"/>
              <a:t>Gesamtbeurteilung: deutlicher Progress der peritonealen und hepatischen Metastasen</a:t>
            </a:r>
          </a:p>
          <a:p>
            <a:endParaRPr lang="de-DE" dirty="0"/>
          </a:p>
          <a:p>
            <a:r>
              <a:rPr lang="de-DE" dirty="0"/>
              <a:t>Wenn sich herausstellt, dass eine unheilbare Erkrankung unter der Therapie fortschreitet, treten massive Ängste bei der Patientin auf</a:t>
            </a:r>
          </a:p>
          <a:p>
            <a:endParaRPr lang="de-DE" dirty="0"/>
          </a:p>
          <a:p>
            <a:endParaRPr lang="de-DE" dirty="0"/>
          </a:p>
        </p:txBody>
      </p:sp>
    </p:spTree>
    <p:extLst>
      <p:ext uri="{BB962C8B-B14F-4D97-AF65-F5344CB8AC3E}">
        <p14:creationId xmlns:p14="http://schemas.microsoft.com/office/powerpoint/2010/main" val="1524542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82106-1496-4AE9-B74F-BCDF2FC06210}"/>
              </a:ext>
            </a:extLst>
          </p:cNvPr>
          <p:cNvSpPr>
            <a:spLocks noGrp="1"/>
          </p:cNvSpPr>
          <p:nvPr>
            <p:ph type="title"/>
          </p:nvPr>
        </p:nvSpPr>
        <p:spPr/>
        <p:txBody>
          <a:bodyPr/>
          <a:lstStyle/>
          <a:p>
            <a:pPr algn="ctr"/>
            <a:r>
              <a:rPr lang="de-DE" dirty="0"/>
              <a:t>Breaking Bad News: </a:t>
            </a:r>
            <a:br>
              <a:rPr lang="de-DE" dirty="0"/>
            </a:br>
            <a:r>
              <a:rPr lang="de-DE" dirty="0"/>
              <a:t>Belastung der Behandelnden </a:t>
            </a:r>
          </a:p>
        </p:txBody>
      </p:sp>
      <p:sp>
        <p:nvSpPr>
          <p:cNvPr id="3" name="Inhaltsplatzhalter 2">
            <a:extLst>
              <a:ext uri="{FF2B5EF4-FFF2-40B4-BE49-F238E27FC236}">
                <a16:creationId xmlns:a16="http://schemas.microsoft.com/office/drawing/2014/main" id="{298F6F4C-3AD2-4B8E-AD19-B39D3ACA345F}"/>
              </a:ext>
            </a:extLst>
          </p:cNvPr>
          <p:cNvSpPr>
            <a:spLocks noGrp="1"/>
          </p:cNvSpPr>
          <p:nvPr>
            <p:ph idx="1"/>
          </p:nvPr>
        </p:nvSpPr>
        <p:spPr/>
        <p:txBody>
          <a:bodyPr/>
          <a:lstStyle/>
          <a:p>
            <a:endParaRPr lang="de-DE" dirty="0"/>
          </a:p>
          <a:p>
            <a:pPr marL="0" indent="0">
              <a:buNone/>
            </a:pPr>
            <a:r>
              <a:rPr lang="de-DE" dirty="0"/>
              <a:t>        Nicht selten fühlen sich Ärzte: </a:t>
            </a:r>
          </a:p>
          <a:p>
            <a:pPr lvl="1">
              <a:buFont typeface="Wingdings" panose="05000000000000000000" pitchFamily="2" charset="2"/>
              <a:buChar char="§"/>
            </a:pPr>
            <a:endParaRPr lang="de-DE" dirty="0"/>
          </a:p>
          <a:p>
            <a:pPr lvl="1">
              <a:buFont typeface="Wingdings" panose="05000000000000000000" pitchFamily="2" charset="2"/>
              <a:buChar char="§"/>
            </a:pPr>
            <a:r>
              <a:rPr lang="de-DE" dirty="0"/>
              <a:t>extrem belastet</a:t>
            </a:r>
          </a:p>
          <a:p>
            <a:pPr lvl="1">
              <a:buFont typeface="Wingdings" panose="05000000000000000000" pitchFamily="2" charset="2"/>
              <a:buChar char="§"/>
            </a:pPr>
            <a:r>
              <a:rPr lang="de-DE" dirty="0"/>
              <a:t>hilflos </a:t>
            </a:r>
          </a:p>
          <a:p>
            <a:pPr lvl="1">
              <a:buFont typeface="Wingdings" panose="05000000000000000000" pitchFamily="2" charset="2"/>
              <a:buChar char="§"/>
            </a:pPr>
            <a:r>
              <a:rPr lang="de-DE" dirty="0"/>
              <a:t>überfordert</a:t>
            </a:r>
          </a:p>
        </p:txBody>
      </p:sp>
      <p:pic>
        <p:nvPicPr>
          <p:cNvPr id="4" name="Grafik 3">
            <a:extLst>
              <a:ext uri="{FF2B5EF4-FFF2-40B4-BE49-F238E27FC236}">
                <a16:creationId xmlns:a16="http://schemas.microsoft.com/office/drawing/2014/main" id="{C4A6F0B8-A52A-4E51-809A-2836423BC45B}"/>
              </a:ext>
            </a:extLst>
          </p:cNvPr>
          <p:cNvPicPr>
            <a:picLocks noChangeAspect="1"/>
          </p:cNvPicPr>
          <p:nvPr/>
        </p:nvPicPr>
        <p:blipFill>
          <a:blip r:embed="rId2"/>
          <a:stretch>
            <a:fillRect/>
          </a:stretch>
        </p:blipFill>
        <p:spPr>
          <a:xfrm>
            <a:off x="5436096" y="1711185"/>
            <a:ext cx="1752600" cy="990600"/>
          </a:xfrm>
          <a:prstGeom prst="rect">
            <a:avLst/>
          </a:prstGeom>
        </p:spPr>
      </p:pic>
    </p:spTree>
    <p:extLst>
      <p:ext uri="{BB962C8B-B14F-4D97-AF65-F5344CB8AC3E}">
        <p14:creationId xmlns:p14="http://schemas.microsoft.com/office/powerpoint/2010/main" val="2728722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71600" y="195486"/>
            <a:ext cx="6624736" cy="793444"/>
          </a:xfrm>
        </p:spPr>
        <p:txBody>
          <a:bodyPr/>
          <a:lstStyle/>
          <a:p>
            <a:r>
              <a:rPr lang="de-DE" dirty="0"/>
              <a:t>Ängste und Sorgen der Behandelnden</a:t>
            </a:r>
            <a:br>
              <a:rPr lang="de-DE" dirty="0"/>
            </a:br>
            <a:endParaRPr lang="de-DE" dirty="0"/>
          </a:p>
        </p:txBody>
      </p:sp>
      <p:sp>
        <p:nvSpPr>
          <p:cNvPr id="3" name="Inhaltsplatzhalter 2"/>
          <p:cNvSpPr>
            <a:spLocks noGrp="1"/>
          </p:cNvSpPr>
          <p:nvPr>
            <p:ph idx="1"/>
          </p:nvPr>
        </p:nvSpPr>
        <p:spPr>
          <a:xfrm>
            <a:off x="899593" y="1059582"/>
            <a:ext cx="7330008" cy="3619574"/>
          </a:xfrm>
        </p:spPr>
        <p:txBody>
          <a:bodyPr/>
          <a:lstStyle/>
          <a:p>
            <a:r>
              <a:rPr lang="de-DE" dirty="0"/>
              <a:t>Alle Hoffnung (auf Heilung) zu nehmen</a:t>
            </a:r>
          </a:p>
          <a:p>
            <a:r>
              <a:rPr lang="de-DE" dirty="0"/>
              <a:t>(eigene) Ohnmacht wahrnehmen, nicht aushalten</a:t>
            </a:r>
          </a:p>
          <a:p>
            <a:r>
              <a:rPr lang="de-DE" dirty="0"/>
              <a:t>Nichts mehr zu bieten haben</a:t>
            </a:r>
          </a:p>
          <a:p>
            <a:r>
              <a:rPr lang="de-DE" dirty="0"/>
              <a:t>Emotionen  (eigene + die der Patientin) nicht im Griff zu haben</a:t>
            </a:r>
          </a:p>
          <a:p>
            <a:r>
              <a:rPr lang="de-DE" dirty="0"/>
              <a:t>Kurzschlusshandlungen auszulösen</a:t>
            </a:r>
          </a:p>
          <a:p>
            <a:endParaRPr lang="de-DE" dirty="0"/>
          </a:p>
          <a:p>
            <a:pPr marL="0" indent="0" algn="r">
              <a:buNone/>
            </a:pPr>
            <a:r>
              <a:rPr lang="de-DE" sz="1350" dirty="0"/>
              <a:t>	 Anja Mehnert (2010): Mit Krebs leben lernen</a:t>
            </a:r>
          </a:p>
        </p:txBody>
      </p:sp>
    </p:spTree>
    <p:extLst>
      <p:ext uri="{BB962C8B-B14F-4D97-AF65-F5344CB8AC3E}">
        <p14:creationId xmlns:p14="http://schemas.microsoft.com/office/powerpoint/2010/main" val="10786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86940"/>
            <a:ext cx="8291264" cy="857250"/>
          </a:xfrm>
        </p:spPr>
        <p:txBody>
          <a:bodyPr/>
          <a:lstStyle/>
          <a:p>
            <a:r>
              <a:rPr lang="de-DE" dirty="0"/>
              <a:t>Die richtigen Worte finden</a:t>
            </a:r>
            <a:br>
              <a:rPr lang="de-DE" dirty="0"/>
            </a:br>
            <a:endParaRPr lang="de-DE" sz="1600" dirty="0"/>
          </a:p>
        </p:txBody>
      </p:sp>
      <p:sp>
        <p:nvSpPr>
          <p:cNvPr id="3" name="Inhaltsplatzhalter 2"/>
          <p:cNvSpPr>
            <a:spLocks noGrp="1"/>
          </p:cNvSpPr>
          <p:nvPr>
            <p:ph idx="1"/>
          </p:nvPr>
        </p:nvSpPr>
        <p:spPr>
          <a:xfrm>
            <a:off x="457200" y="915280"/>
            <a:ext cx="8229600" cy="3600686"/>
          </a:xfrm>
        </p:spPr>
        <p:txBody>
          <a:bodyPr/>
          <a:lstStyle/>
          <a:p>
            <a:pPr marL="0" indent="0">
              <a:buNone/>
            </a:pPr>
            <a:endParaRPr lang="de-DE" sz="2000" dirty="0"/>
          </a:p>
          <a:p>
            <a:r>
              <a:rPr lang="de-DE" sz="2800" dirty="0"/>
              <a:t>Bedürfnisse werden nicht erfüllt, stattdessen werden</a:t>
            </a:r>
          </a:p>
          <a:p>
            <a:pPr marL="0" indent="0">
              <a:buNone/>
            </a:pPr>
            <a:r>
              <a:rPr lang="de-DE" sz="2800" dirty="0"/>
              <a:t>      Konsequenzen angeboten:</a:t>
            </a:r>
          </a:p>
          <a:p>
            <a:pPr lvl="1">
              <a:buFont typeface="Wingdings" panose="05000000000000000000" pitchFamily="2" charset="2"/>
              <a:buChar char="§"/>
            </a:pPr>
            <a:endParaRPr lang="de-DE" dirty="0"/>
          </a:p>
          <a:p>
            <a:pPr lvl="1">
              <a:buFont typeface="Wingdings" panose="05000000000000000000" pitchFamily="2" charset="2"/>
              <a:buChar char="§"/>
            </a:pPr>
            <a:r>
              <a:rPr lang="de-DE" dirty="0"/>
              <a:t>Therapiemaßnahmen?!</a:t>
            </a:r>
          </a:p>
          <a:p>
            <a:pPr lvl="1">
              <a:buFont typeface="Wingdings" panose="05000000000000000000" pitchFamily="2" charset="2"/>
              <a:buChar char="§"/>
            </a:pPr>
            <a:r>
              <a:rPr lang="de-DE" dirty="0"/>
              <a:t>drastische Lebensveränderung </a:t>
            </a:r>
          </a:p>
          <a:p>
            <a:pPr lvl="1">
              <a:buFont typeface="Wingdings" panose="05000000000000000000" pitchFamily="2" charset="2"/>
              <a:buChar char="§"/>
            </a:pPr>
            <a:r>
              <a:rPr lang="de-DE" dirty="0"/>
              <a:t>„wir können nichts mehr für Sie tun“ etc.</a:t>
            </a:r>
          </a:p>
          <a:p>
            <a:endParaRPr lang="de-DE" dirty="0"/>
          </a:p>
          <a:p>
            <a:endParaRPr lang="de-DE" dirty="0"/>
          </a:p>
          <a:p>
            <a:endParaRPr lang="de-DE" dirty="0"/>
          </a:p>
          <a:p>
            <a:pPr marL="257175" indent="-257175"/>
            <a:endParaRPr lang="de-DE" dirty="0"/>
          </a:p>
          <a:p>
            <a:endParaRPr lang="de-DE" dirty="0"/>
          </a:p>
          <a:p>
            <a:endParaRPr lang="de-DE" dirty="0"/>
          </a:p>
          <a:p>
            <a:r>
              <a:rPr lang="de-DE" dirty="0"/>
              <a:t> </a:t>
            </a:r>
          </a:p>
        </p:txBody>
      </p:sp>
    </p:spTree>
    <p:extLst>
      <p:ext uri="{BB962C8B-B14F-4D97-AF65-F5344CB8AC3E}">
        <p14:creationId xmlns:p14="http://schemas.microsoft.com/office/powerpoint/2010/main" val="4275672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E8DF1E8-2204-44FD-A9E7-3EEFC0738D47}"/>
              </a:ext>
            </a:extLst>
          </p:cNvPr>
          <p:cNvSpPr>
            <a:spLocks noGrp="1"/>
          </p:cNvSpPr>
          <p:nvPr>
            <p:ph type="title"/>
          </p:nvPr>
        </p:nvSpPr>
        <p:spPr>
          <a:xfrm>
            <a:off x="35496" y="411510"/>
            <a:ext cx="6552728" cy="871537"/>
          </a:xfrm>
        </p:spPr>
        <p:txBody>
          <a:bodyPr/>
          <a:lstStyle/>
          <a:p>
            <a:r>
              <a:rPr lang="de-DE" sz="3200" dirty="0"/>
              <a:t>Julia: „Das heißt, ich muss sterben?!” </a:t>
            </a:r>
            <a:br>
              <a:rPr lang="de-DE" dirty="0"/>
            </a:br>
            <a:endParaRPr lang="en-US" dirty="0"/>
          </a:p>
        </p:txBody>
      </p:sp>
      <p:pic>
        <p:nvPicPr>
          <p:cNvPr id="4" name="Grafik 3">
            <a:extLst>
              <a:ext uri="{FF2B5EF4-FFF2-40B4-BE49-F238E27FC236}">
                <a16:creationId xmlns:a16="http://schemas.microsoft.com/office/drawing/2014/main" id="{60A91A0D-0DFF-479D-BB41-5DD0FFA8F7D4}"/>
              </a:ext>
            </a:extLst>
          </p:cNvPr>
          <p:cNvPicPr>
            <a:picLocks noChangeAspect="1"/>
          </p:cNvPicPr>
          <p:nvPr/>
        </p:nvPicPr>
        <p:blipFill>
          <a:blip r:embed="rId2"/>
          <a:stretch>
            <a:fillRect/>
          </a:stretch>
        </p:blipFill>
        <p:spPr>
          <a:xfrm>
            <a:off x="6232357" y="0"/>
            <a:ext cx="2921495" cy="3651870"/>
          </a:xfrm>
          <a:prstGeom prst="rect">
            <a:avLst/>
          </a:prstGeom>
          <a:noFill/>
        </p:spPr>
      </p:pic>
      <p:sp>
        <p:nvSpPr>
          <p:cNvPr id="3" name="Inhaltsplatzhalter 2">
            <a:extLst>
              <a:ext uri="{FF2B5EF4-FFF2-40B4-BE49-F238E27FC236}">
                <a16:creationId xmlns:a16="http://schemas.microsoft.com/office/drawing/2014/main" id="{0A08ED45-F5DB-444A-AC7A-DD457BC850EF}"/>
              </a:ext>
            </a:extLst>
          </p:cNvPr>
          <p:cNvSpPr>
            <a:spLocks noGrp="1"/>
          </p:cNvSpPr>
          <p:nvPr>
            <p:ph type="body" sz="half" idx="2"/>
          </p:nvPr>
        </p:nvSpPr>
        <p:spPr>
          <a:xfrm>
            <a:off x="457200" y="1076325"/>
            <a:ext cx="5698976" cy="3151609"/>
          </a:xfrm>
          <a:prstGeom prst="rect">
            <a:avLst/>
          </a:prstGeom>
        </p:spPr>
        <p:txBody>
          <a:bodyPr>
            <a:normAutofit/>
          </a:bodyPr>
          <a:lstStyle/>
          <a:p>
            <a:endParaRPr lang="de-DE" dirty="0"/>
          </a:p>
          <a:p>
            <a:r>
              <a:rPr lang="de-DE" sz="2400" dirty="0"/>
              <a:t>Situation als Mutter, die das Aufwachsen ihres kleinen Kindes mit hoher Wahrscheinlichkeit nicht mehr erleben wird.</a:t>
            </a:r>
          </a:p>
          <a:p>
            <a:endParaRPr lang="de-DE" dirty="0"/>
          </a:p>
        </p:txBody>
      </p:sp>
      <p:pic>
        <p:nvPicPr>
          <p:cNvPr id="2" name="Grafik 1">
            <a:extLst>
              <a:ext uri="{FF2B5EF4-FFF2-40B4-BE49-F238E27FC236}">
                <a16:creationId xmlns:a16="http://schemas.microsoft.com/office/drawing/2014/main" id="{1F11D228-2B8A-4AFA-A872-2EB8B3BADB51}"/>
              </a:ext>
            </a:extLst>
          </p:cNvPr>
          <p:cNvPicPr>
            <a:picLocks noChangeAspect="1"/>
          </p:cNvPicPr>
          <p:nvPr/>
        </p:nvPicPr>
        <p:blipFill>
          <a:blip r:embed="rId3"/>
          <a:stretch>
            <a:fillRect/>
          </a:stretch>
        </p:blipFill>
        <p:spPr>
          <a:xfrm>
            <a:off x="539552" y="2546249"/>
            <a:ext cx="2520280" cy="2447415"/>
          </a:xfrm>
          <a:prstGeom prst="rect">
            <a:avLst/>
          </a:prstGeom>
        </p:spPr>
      </p:pic>
    </p:spTree>
    <p:extLst>
      <p:ext uri="{BB962C8B-B14F-4D97-AF65-F5344CB8AC3E}">
        <p14:creationId xmlns:p14="http://schemas.microsoft.com/office/powerpoint/2010/main" val="503906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B0A1EF9-AC6B-4097-BB15-4922CAEF68AE}"/>
              </a:ext>
            </a:extLst>
          </p:cNvPr>
          <p:cNvSpPr>
            <a:spLocks noGrp="1"/>
          </p:cNvSpPr>
          <p:nvPr>
            <p:ph type="title"/>
          </p:nvPr>
        </p:nvSpPr>
        <p:spPr>
          <a:xfrm>
            <a:off x="457200" y="206375"/>
            <a:ext cx="8229600" cy="857250"/>
          </a:xfrm>
        </p:spPr>
        <p:txBody>
          <a:bodyPr/>
          <a:lstStyle/>
          <a:p>
            <a:r>
              <a:rPr lang="en-US" dirty="0"/>
              <a:t>These</a:t>
            </a:r>
            <a:br>
              <a:rPr lang="en-US" dirty="0"/>
            </a:br>
            <a:endParaRPr lang="en-US" dirty="0"/>
          </a:p>
        </p:txBody>
      </p:sp>
      <p:pic>
        <p:nvPicPr>
          <p:cNvPr id="4" name="Grafik 3" descr="Ein Bild, das Text, Person, Schläger, Foto enthält.&#10;&#10;Automatisch generierte Beschreibung">
            <a:extLst>
              <a:ext uri="{FF2B5EF4-FFF2-40B4-BE49-F238E27FC236}">
                <a16:creationId xmlns:a16="http://schemas.microsoft.com/office/drawing/2014/main" id="{1EE8F3FA-54E2-454F-9AD1-261C251B76F9}"/>
              </a:ext>
            </a:extLst>
          </p:cNvPr>
          <p:cNvPicPr>
            <a:picLocks noChangeAspect="1"/>
          </p:cNvPicPr>
          <p:nvPr/>
        </p:nvPicPr>
        <p:blipFill rotWithShape="1">
          <a:blip r:embed="rId2"/>
          <a:srcRect t="8889" r="3" b="18579"/>
          <a:stretch/>
        </p:blipFill>
        <p:spPr>
          <a:xfrm>
            <a:off x="457200" y="1200151"/>
            <a:ext cx="4038600" cy="3027784"/>
          </a:xfrm>
          <a:prstGeom prst="rect">
            <a:avLst/>
          </a:prstGeom>
          <a:noFill/>
        </p:spPr>
      </p:pic>
      <p:sp>
        <p:nvSpPr>
          <p:cNvPr id="3" name="Inhaltsplatzhalter 2">
            <a:extLst>
              <a:ext uri="{FF2B5EF4-FFF2-40B4-BE49-F238E27FC236}">
                <a16:creationId xmlns:a16="http://schemas.microsoft.com/office/drawing/2014/main" id="{81439E6E-8921-478E-8CDC-B2BD0EE90779}"/>
              </a:ext>
            </a:extLst>
          </p:cNvPr>
          <p:cNvSpPr>
            <a:spLocks noGrp="1"/>
          </p:cNvSpPr>
          <p:nvPr>
            <p:ph sz="half" idx="2"/>
          </p:nvPr>
        </p:nvSpPr>
        <p:spPr>
          <a:xfrm>
            <a:off x="4648200" y="1200151"/>
            <a:ext cx="4038600" cy="3027784"/>
          </a:xfrm>
          <a:prstGeom prst="rect">
            <a:avLst/>
          </a:prstGeom>
        </p:spPr>
        <p:txBody>
          <a:bodyPr>
            <a:noAutofit/>
          </a:bodyPr>
          <a:lstStyle/>
          <a:p>
            <a:pPr marL="0" indent="0">
              <a:lnSpc>
                <a:spcPct val="90000"/>
              </a:lnSpc>
              <a:buNone/>
            </a:pPr>
            <a:r>
              <a:rPr lang="de-DE" dirty="0"/>
              <a:t>In unserer </a:t>
            </a:r>
            <a:r>
              <a:rPr lang="de-DE" dirty="0">
                <a:highlight>
                  <a:srgbClr val="FFFF00"/>
                </a:highlight>
              </a:rPr>
              <a:t>Kultur </a:t>
            </a:r>
            <a:r>
              <a:rPr lang="de-DE" dirty="0"/>
              <a:t>existieren </a:t>
            </a:r>
            <a:r>
              <a:rPr lang="de-DE" dirty="0">
                <a:highlight>
                  <a:srgbClr val="FFFF00"/>
                </a:highlight>
              </a:rPr>
              <a:t>kaum positiv </a:t>
            </a:r>
            <a:r>
              <a:rPr lang="de-DE" dirty="0"/>
              <a:t>getönte Bilder von Sterben und </a:t>
            </a:r>
            <a:r>
              <a:rPr lang="de-DE" dirty="0">
                <a:highlight>
                  <a:srgbClr val="FFFF00"/>
                </a:highlight>
              </a:rPr>
              <a:t>Tod</a:t>
            </a:r>
            <a:r>
              <a:rPr lang="de-DE" dirty="0"/>
              <a:t>. </a:t>
            </a:r>
          </a:p>
          <a:p>
            <a:pPr marL="0" indent="0">
              <a:lnSpc>
                <a:spcPct val="90000"/>
              </a:lnSpc>
              <a:buNone/>
            </a:pPr>
            <a:endParaRPr lang="de-DE" dirty="0"/>
          </a:p>
          <a:p>
            <a:pPr marL="0" indent="0">
              <a:lnSpc>
                <a:spcPct val="90000"/>
              </a:lnSpc>
              <a:buNone/>
            </a:pPr>
            <a:r>
              <a:rPr lang="de-DE" dirty="0"/>
              <a:t>Dadurch wird die</a:t>
            </a:r>
            <a:r>
              <a:rPr lang="de-DE" dirty="0">
                <a:highlight>
                  <a:srgbClr val="FFFF00"/>
                </a:highlight>
              </a:rPr>
              <a:t> Furcht </a:t>
            </a:r>
            <a:r>
              <a:rPr lang="de-DE" dirty="0"/>
              <a:t>jedes Einzelnen vor dem unausweichlichen Ende des Lebens noch weiter verstärkt. </a:t>
            </a:r>
          </a:p>
        </p:txBody>
      </p:sp>
    </p:spTree>
    <p:extLst>
      <p:ext uri="{BB962C8B-B14F-4D97-AF65-F5344CB8AC3E}">
        <p14:creationId xmlns:p14="http://schemas.microsoft.com/office/powerpoint/2010/main" val="3622597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A8207E4-2444-45E4-B7C9-798BB78FF4F6}"/>
              </a:ext>
            </a:extLst>
          </p:cNvPr>
          <p:cNvSpPr>
            <a:spLocks noGrp="1"/>
          </p:cNvSpPr>
          <p:nvPr>
            <p:ph type="title"/>
          </p:nvPr>
        </p:nvSpPr>
        <p:spPr>
          <a:xfrm>
            <a:off x="457200" y="206375"/>
            <a:ext cx="8229600" cy="857250"/>
          </a:xfrm>
        </p:spPr>
        <p:txBody>
          <a:bodyPr/>
          <a:lstStyle/>
          <a:p>
            <a:r>
              <a:rPr lang="en-US" dirty="0"/>
              <a:t>Krebs und Angst</a:t>
            </a:r>
            <a:br>
              <a:rPr lang="en-US" dirty="0"/>
            </a:br>
            <a:endParaRPr lang="en-US" dirty="0"/>
          </a:p>
        </p:txBody>
      </p:sp>
      <p:sp>
        <p:nvSpPr>
          <p:cNvPr id="2" name="Rechteck 1">
            <a:extLst>
              <a:ext uri="{FF2B5EF4-FFF2-40B4-BE49-F238E27FC236}">
                <a16:creationId xmlns:a16="http://schemas.microsoft.com/office/drawing/2014/main" id="{AD04C417-0C80-4F75-94E5-D0AFC7AC9FCE}"/>
              </a:ext>
            </a:extLst>
          </p:cNvPr>
          <p:cNvSpPr/>
          <p:nvPr/>
        </p:nvSpPr>
        <p:spPr>
          <a:xfrm>
            <a:off x="457200" y="1491630"/>
            <a:ext cx="4690864" cy="3027784"/>
          </a:xfrm>
          <a:prstGeom prst="rect">
            <a:avLst/>
          </a:prstGeom>
        </p:spPr>
        <p:txBody>
          <a:bodyPr>
            <a:normAutofit/>
          </a:bodyPr>
          <a:lstStyle/>
          <a:p>
            <a:pPr>
              <a:lnSpc>
                <a:spcPct val="90000"/>
              </a:lnSpc>
              <a:spcBef>
                <a:spcPct val="20000"/>
              </a:spcBef>
              <a:buFont typeface="Arial" panose="020B0604020202020204" pitchFamily="34" charset="0"/>
            </a:pPr>
            <a:r>
              <a:rPr lang="de-DE" sz="2400" dirty="0">
                <a:solidFill>
                  <a:srgbClr val="545455"/>
                </a:solidFill>
              </a:rPr>
              <a:t>Die Angst im Kontext einer</a:t>
            </a:r>
          </a:p>
          <a:p>
            <a:pPr>
              <a:lnSpc>
                <a:spcPct val="90000"/>
              </a:lnSpc>
              <a:spcBef>
                <a:spcPct val="20000"/>
              </a:spcBef>
            </a:pPr>
            <a:r>
              <a:rPr lang="de-DE" sz="2400" dirty="0">
                <a:solidFill>
                  <a:srgbClr val="545455"/>
                </a:solidFill>
              </a:rPr>
              <a:t>Krebserkrankung löst häufig den regressiv getönten Wunsch nach der </a:t>
            </a:r>
            <a:r>
              <a:rPr lang="de-DE" sz="2400" dirty="0">
                <a:solidFill>
                  <a:srgbClr val="545455"/>
                </a:solidFill>
                <a:highlight>
                  <a:srgbClr val="FFFF00"/>
                </a:highlight>
              </a:rPr>
              <a:t>konkreten Präsenz </a:t>
            </a:r>
            <a:r>
              <a:rPr lang="de-DE" sz="2400" dirty="0">
                <a:solidFill>
                  <a:srgbClr val="545455"/>
                </a:solidFill>
              </a:rPr>
              <a:t>und Steuerung durch eine </a:t>
            </a:r>
            <a:r>
              <a:rPr lang="de-DE" sz="2400" dirty="0">
                <a:solidFill>
                  <a:srgbClr val="545455"/>
                </a:solidFill>
                <a:highlight>
                  <a:srgbClr val="FFFF00"/>
                </a:highlight>
              </a:rPr>
              <a:t>haltgebende Person </a:t>
            </a:r>
            <a:r>
              <a:rPr lang="de-DE" sz="2400" dirty="0">
                <a:solidFill>
                  <a:srgbClr val="545455"/>
                </a:solidFill>
              </a:rPr>
              <a:t>(„</a:t>
            </a:r>
            <a:r>
              <a:rPr lang="de-DE" sz="2400" dirty="0" err="1">
                <a:solidFill>
                  <a:srgbClr val="545455"/>
                </a:solidFill>
              </a:rPr>
              <a:t>phobic</a:t>
            </a:r>
            <a:r>
              <a:rPr lang="de-DE" sz="2400" dirty="0">
                <a:solidFill>
                  <a:srgbClr val="545455"/>
                </a:solidFill>
              </a:rPr>
              <a:t> </a:t>
            </a:r>
            <a:r>
              <a:rPr lang="de-DE" sz="2400" dirty="0" err="1">
                <a:solidFill>
                  <a:srgbClr val="545455"/>
                </a:solidFill>
              </a:rPr>
              <a:t>companion</a:t>
            </a:r>
            <a:r>
              <a:rPr lang="de-DE" sz="2400" dirty="0">
                <a:solidFill>
                  <a:srgbClr val="545455"/>
                </a:solidFill>
              </a:rPr>
              <a:t>“) aus.</a:t>
            </a:r>
          </a:p>
          <a:p>
            <a:pPr>
              <a:lnSpc>
                <a:spcPct val="90000"/>
              </a:lnSpc>
              <a:spcBef>
                <a:spcPct val="20000"/>
              </a:spcBef>
              <a:buFont typeface="Arial" panose="020B0604020202020204" pitchFamily="34" charset="0"/>
            </a:pPr>
            <a:endParaRPr lang="de-DE" sz="2400" dirty="0">
              <a:solidFill>
                <a:srgbClr val="545455"/>
              </a:solidFill>
            </a:endParaRPr>
          </a:p>
        </p:txBody>
      </p:sp>
      <p:pic>
        <p:nvPicPr>
          <p:cNvPr id="5" name="Inhaltsplatzhalter 4" descr="Ein Bild, das sitzend, Spiel, weiß enthält.&#10;&#10;Automatisch generierte Beschreibung">
            <a:extLst>
              <a:ext uri="{FF2B5EF4-FFF2-40B4-BE49-F238E27FC236}">
                <a16:creationId xmlns:a16="http://schemas.microsoft.com/office/drawing/2014/main" id="{7BAB1D46-4F7F-4B1C-B1DC-83FB9B9E5168}"/>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085870" y="1178824"/>
            <a:ext cx="4038600" cy="2867406"/>
          </a:xfrm>
          <a:prstGeom prst="rect">
            <a:avLst/>
          </a:prstGeom>
          <a:noFill/>
        </p:spPr>
      </p:pic>
    </p:spTree>
    <p:extLst>
      <p:ext uri="{BB962C8B-B14F-4D97-AF65-F5344CB8AC3E}">
        <p14:creationId xmlns:p14="http://schemas.microsoft.com/office/powerpoint/2010/main" val="619337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8F52F7-5C64-4A2E-813D-13332F864A70}"/>
              </a:ext>
            </a:extLst>
          </p:cNvPr>
          <p:cNvSpPr>
            <a:spLocks noGrp="1"/>
          </p:cNvSpPr>
          <p:nvPr>
            <p:ph type="title"/>
          </p:nvPr>
        </p:nvSpPr>
        <p:spPr>
          <a:xfrm>
            <a:off x="457200" y="195486"/>
            <a:ext cx="8229600" cy="857250"/>
          </a:xfrm>
        </p:spPr>
        <p:txBody>
          <a:bodyPr/>
          <a:lstStyle/>
          <a:p>
            <a:r>
              <a:rPr lang="de-DE" dirty="0"/>
              <a:t>Unaussprechlich</a:t>
            </a:r>
            <a:br>
              <a:rPr lang="de-DE" dirty="0"/>
            </a:br>
            <a:endParaRPr lang="de-DE" dirty="0"/>
          </a:p>
        </p:txBody>
      </p:sp>
      <p:sp>
        <p:nvSpPr>
          <p:cNvPr id="3" name="Inhaltsplatzhalter 2">
            <a:extLst>
              <a:ext uri="{FF2B5EF4-FFF2-40B4-BE49-F238E27FC236}">
                <a16:creationId xmlns:a16="http://schemas.microsoft.com/office/drawing/2014/main" id="{B84BBA15-A65A-4E82-B712-587355F98AA7}"/>
              </a:ext>
            </a:extLst>
          </p:cNvPr>
          <p:cNvSpPr>
            <a:spLocks noGrp="1"/>
          </p:cNvSpPr>
          <p:nvPr>
            <p:ph idx="1"/>
          </p:nvPr>
        </p:nvSpPr>
        <p:spPr>
          <a:xfrm>
            <a:off x="467544" y="699542"/>
            <a:ext cx="8219256" cy="3528393"/>
          </a:xfrm>
        </p:spPr>
        <p:txBody>
          <a:bodyPr/>
          <a:lstStyle/>
          <a:p>
            <a:pPr marL="0" indent="0">
              <a:buNone/>
            </a:pPr>
            <a:endParaRPr lang="de-DE" dirty="0"/>
          </a:p>
          <a:p>
            <a:pPr marL="0" indent="0">
              <a:buNone/>
            </a:pPr>
            <a:r>
              <a:rPr lang="de-DE" dirty="0"/>
              <a:t>„ ‚Sag etwas‘, dachte ich. Aber ich wusste nicht, was ich sagen sollte. Vielleicht gibt es Menschen, die über sich hinaus wachsen, wenn ein Angehöriger krank wird; die plötzlich aus sich heraus gehen, wo sie vorher gehemmt und verschlossen waren, und munter werden, wo sie vorher mürrisch waren. Ich gehörte nicht zu ihnen. </a:t>
            </a:r>
            <a:r>
              <a:rPr lang="de-DE" dirty="0">
                <a:highlight>
                  <a:srgbClr val="FFFF00"/>
                </a:highlight>
              </a:rPr>
              <a:t>Ich sagte nichts. In meinem Kopf herrschte eine trostlose Leere</a:t>
            </a:r>
            <a:r>
              <a:rPr lang="de-DE" dirty="0"/>
              <a:t>.“</a:t>
            </a:r>
          </a:p>
          <a:p>
            <a:pPr marL="0" indent="0">
              <a:buNone/>
            </a:pPr>
            <a:endParaRPr lang="de-DE" sz="2000" dirty="0"/>
          </a:p>
          <a:p>
            <a:pPr marL="0" indent="0">
              <a:buNone/>
            </a:pPr>
            <a:r>
              <a:rPr lang="de-DE" sz="2000" dirty="0"/>
              <a:t>David </a:t>
            </a:r>
            <a:r>
              <a:rPr lang="de-DE" sz="2000" dirty="0" err="1"/>
              <a:t>Rieff</a:t>
            </a:r>
            <a:r>
              <a:rPr lang="de-DE" sz="2000" dirty="0"/>
              <a:t> (2009): Tod einer Untröstlichen. Hanser: München, S.88</a:t>
            </a:r>
          </a:p>
        </p:txBody>
      </p:sp>
    </p:spTree>
    <p:extLst>
      <p:ext uri="{BB962C8B-B14F-4D97-AF65-F5344CB8AC3E}">
        <p14:creationId xmlns:p14="http://schemas.microsoft.com/office/powerpoint/2010/main" val="3992974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E022C-E6BA-4AA4-BFED-D4241D75AA2C}"/>
              </a:ext>
            </a:extLst>
          </p:cNvPr>
          <p:cNvSpPr>
            <a:spLocks noGrp="1"/>
          </p:cNvSpPr>
          <p:nvPr>
            <p:ph type="title"/>
          </p:nvPr>
        </p:nvSpPr>
        <p:spPr>
          <a:xfrm>
            <a:off x="457200" y="206375"/>
            <a:ext cx="8229600" cy="857250"/>
          </a:xfrm>
          <a:prstGeom prst="rect">
            <a:avLst/>
          </a:prstGeom>
        </p:spPr>
        <p:txBody>
          <a:bodyPr>
            <a:noAutofit/>
          </a:bodyPr>
          <a:lstStyle/>
          <a:p>
            <a:pPr algn="ctr">
              <a:lnSpc>
                <a:spcPct val="90000"/>
              </a:lnSpc>
            </a:pPr>
            <a:r>
              <a:rPr lang="de-DE" dirty="0"/>
              <a:t>Die Auseinandersetzung mit der eigenen Sterblichkeit bedeutet</a:t>
            </a:r>
          </a:p>
        </p:txBody>
      </p:sp>
      <p:graphicFrame>
        <p:nvGraphicFramePr>
          <p:cNvPr id="5" name="Inhaltsplatzhalter 2">
            <a:extLst>
              <a:ext uri="{FF2B5EF4-FFF2-40B4-BE49-F238E27FC236}">
                <a16:creationId xmlns:a16="http://schemas.microsoft.com/office/drawing/2014/main" id="{3199C5DB-E41B-4A7D-8174-9AC24926A90E}"/>
              </a:ext>
            </a:extLst>
          </p:cNvPr>
          <p:cNvGraphicFramePr>
            <a:graphicFrameLocks noGrp="1"/>
          </p:cNvGraphicFramePr>
          <p:nvPr>
            <p:ph idx="1"/>
            <p:extLst>
              <p:ext uri="{D42A27DB-BD31-4B8C-83A1-F6EECF244321}">
                <p14:modId xmlns:p14="http://schemas.microsoft.com/office/powerpoint/2010/main" val="2324877334"/>
              </p:ext>
            </p:extLst>
          </p:nvPr>
        </p:nvGraphicFramePr>
        <p:xfrm>
          <a:off x="395536" y="1200150"/>
          <a:ext cx="8291264" cy="34598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8650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E022C-E6BA-4AA4-BFED-D4241D75AA2C}"/>
              </a:ext>
            </a:extLst>
          </p:cNvPr>
          <p:cNvSpPr>
            <a:spLocks noGrp="1"/>
          </p:cNvSpPr>
          <p:nvPr>
            <p:ph type="title"/>
          </p:nvPr>
        </p:nvSpPr>
        <p:spPr>
          <a:xfrm>
            <a:off x="457200" y="206375"/>
            <a:ext cx="8229600" cy="857250"/>
          </a:xfrm>
          <a:prstGeom prst="rect">
            <a:avLst/>
          </a:prstGeom>
        </p:spPr>
        <p:txBody>
          <a:bodyPr>
            <a:noAutofit/>
          </a:bodyPr>
          <a:lstStyle/>
          <a:p>
            <a:pPr algn="ctr">
              <a:lnSpc>
                <a:spcPct val="90000"/>
              </a:lnSpc>
            </a:pPr>
            <a:r>
              <a:rPr lang="de-DE" dirty="0"/>
              <a:t>Die Auseinandersetzung mit der eigenen Sterblichkeit bedeutet</a:t>
            </a:r>
          </a:p>
        </p:txBody>
      </p:sp>
      <p:graphicFrame>
        <p:nvGraphicFramePr>
          <p:cNvPr id="5" name="Inhaltsplatzhalter 2">
            <a:extLst>
              <a:ext uri="{FF2B5EF4-FFF2-40B4-BE49-F238E27FC236}">
                <a16:creationId xmlns:a16="http://schemas.microsoft.com/office/drawing/2014/main" id="{3199C5DB-E41B-4A7D-8174-9AC24926A90E}"/>
              </a:ext>
            </a:extLst>
          </p:cNvPr>
          <p:cNvGraphicFramePr>
            <a:graphicFrameLocks noGrp="1"/>
          </p:cNvGraphicFramePr>
          <p:nvPr>
            <p:ph idx="1"/>
            <p:extLst>
              <p:ext uri="{D42A27DB-BD31-4B8C-83A1-F6EECF244321}">
                <p14:modId xmlns:p14="http://schemas.microsoft.com/office/powerpoint/2010/main" val="1043528094"/>
              </p:ext>
            </p:extLst>
          </p:nvPr>
        </p:nvGraphicFramePr>
        <p:xfrm>
          <a:off x="457200" y="1200151"/>
          <a:ext cx="8229600" cy="302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6196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E3E59C3-B8B6-4406-A29C-50AE6E07B64B}"/>
              </a:ext>
            </a:extLst>
          </p:cNvPr>
          <p:cNvSpPr>
            <a:spLocks noGrp="1"/>
          </p:cNvSpPr>
          <p:nvPr>
            <p:ph type="title"/>
          </p:nvPr>
        </p:nvSpPr>
        <p:spPr>
          <a:xfrm>
            <a:off x="457200" y="206375"/>
            <a:ext cx="8229600" cy="857250"/>
          </a:xfrm>
          <a:prstGeom prst="rect">
            <a:avLst/>
          </a:prstGeom>
        </p:spPr>
        <p:txBody>
          <a:bodyPr>
            <a:normAutofit/>
          </a:bodyPr>
          <a:lstStyle/>
          <a:p>
            <a:r>
              <a:rPr lang="de-DE" kern="1200" dirty="0">
                <a:latin typeface="+mj-lt"/>
                <a:ea typeface="+mj-ea"/>
                <a:cs typeface="+mj-cs"/>
              </a:rPr>
              <a:t>These</a:t>
            </a:r>
          </a:p>
        </p:txBody>
      </p:sp>
      <p:sp>
        <p:nvSpPr>
          <p:cNvPr id="5" name="Rechteck 4">
            <a:extLst>
              <a:ext uri="{FF2B5EF4-FFF2-40B4-BE49-F238E27FC236}">
                <a16:creationId xmlns:a16="http://schemas.microsoft.com/office/drawing/2014/main" id="{9C824FD1-A122-4FE5-B613-335C24BC176C}"/>
              </a:ext>
            </a:extLst>
          </p:cNvPr>
          <p:cNvSpPr/>
          <p:nvPr/>
        </p:nvSpPr>
        <p:spPr>
          <a:xfrm>
            <a:off x="454494" y="987573"/>
            <a:ext cx="4038600" cy="3949551"/>
          </a:xfrm>
          <a:prstGeom prst="rect">
            <a:avLst/>
          </a:prstGeom>
        </p:spPr>
        <p:txBody>
          <a:bodyPr>
            <a:normAutofit fontScale="92500" lnSpcReduction="10000"/>
          </a:bodyPr>
          <a:lstStyle/>
          <a:p>
            <a:pPr>
              <a:lnSpc>
                <a:spcPct val="90000"/>
              </a:lnSpc>
              <a:spcBef>
                <a:spcPct val="20000"/>
              </a:spcBef>
              <a:buFont typeface="Arial" panose="020B0604020202020204" pitchFamily="34" charset="0"/>
            </a:pPr>
            <a:r>
              <a:rPr lang="de-DE" sz="2200" dirty="0">
                <a:solidFill>
                  <a:srgbClr val="545455"/>
                </a:solidFill>
              </a:rPr>
              <a:t>Es stellt eine enorme psychische</a:t>
            </a:r>
          </a:p>
          <a:p>
            <a:pPr>
              <a:lnSpc>
                <a:spcPct val="90000"/>
              </a:lnSpc>
              <a:spcBef>
                <a:spcPct val="20000"/>
              </a:spcBef>
              <a:buFont typeface="Arial" panose="020B0604020202020204" pitchFamily="34" charset="0"/>
            </a:pPr>
            <a:r>
              <a:rPr lang="de-DE" sz="2200" dirty="0">
                <a:solidFill>
                  <a:srgbClr val="545455"/>
                </a:solidFill>
              </a:rPr>
              <a:t>Herausforderung dar, im vollen</a:t>
            </a:r>
          </a:p>
          <a:p>
            <a:pPr>
              <a:lnSpc>
                <a:spcPct val="90000"/>
              </a:lnSpc>
              <a:spcBef>
                <a:spcPct val="20000"/>
              </a:spcBef>
              <a:buFont typeface="Arial" panose="020B0604020202020204" pitchFamily="34" charset="0"/>
            </a:pPr>
            <a:r>
              <a:rPr lang="de-DE" sz="2200" dirty="0">
                <a:solidFill>
                  <a:srgbClr val="545455"/>
                </a:solidFill>
              </a:rPr>
              <a:t>Bewusstsein der eigenen Sterblichkeit zu leben. </a:t>
            </a:r>
          </a:p>
          <a:p>
            <a:pPr>
              <a:lnSpc>
                <a:spcPct val="90000"/>
              </a:lnSpc>
              <a:spcBef>
                <a:spcPct val="20000"/>
              </a:spcBef>
              <a:buFont typeface="Arial" panose="020B0604020202020204" pitchFamily="34" charset="0"/>
            </a:pPr>
            <a:r>
              <a:rPr lang="de-DE" sz="2200" dirty="0">
                <a:solidFill>
                  <a:srgbClr val="545455"/>
                </a:solidFill>
              </a:rPr>
              <a:t>Das ist so, als versuche man, der Sonne ins Gesicht zu schauen, was sich nur begrenzt aushalten lässt.</a:t>
            </a:r>
          </a:p>
          <a:p>
            <a:pPr>
              <a:lnSpc>
                <a:spcPct val="90000"/>
              </a:lnSpc>
              <a:spcBef>
                <a:spcPct val="20000"/>
              </a:spcBef>
              <a:buFont typeface="Arial" panose="020B0604020202020204" pitchFamily="34" charset="0"/>
            </a:pPr>
            <a:endParaRPr lang="de-DE" sz="2200" dirty="0">
              <a:solidFill>
                <a:srgbClr val="545455"/>
              </a:solidFill>
            </a:endParaRPr>
          </a:p>
          <a:p>
            <a:pPr>
              <a:lnSpc>
                <a:spcPct val="90000"/>
              </a:lnSpc>
              <a:spcBef>
                <a:spcPct val="20000"/>
              </a:spcBef>
              <a:buFont typeface="Arial" panose="020B0604020202020204" pitchFamily="34" charset="0"/>
            </a:pPr>
            <a:endParaRPr lang="de-DE" sz="2200" dirty="0">
              <a:solidFill>
                <a:srgbClr val="545455"/>
              </a:solidFill>
            </a:endParaRPr>
          </a:p>
          <a:p>
            <a:pPr>
              <a:lnSpc>
                <a:spcPct val="90000"/>
              </a:lnSpc>
              <a:spcBef>
                <a:spcPct val="20000"/>
              </a:spcBef>
              <a:buFont typeface="Arial" panose="020B0604020202020204" pitchFamily="34" charset="0"/>
            </a:pPr>
            <a:endParaRPr lang="de-DE" dirty="0">
              <a:solidFill>
                <a:srgbClr val="545455"/>
              </a:solidFill>
            </a:endParaRPr>
          </a:p>
          <a:p>
            <a:pPr>
              <a:lnSpc>
                <a:spcPct val="90000"/>
              </a:lnSpc>
              <a:spcBef>
                <a:spcPct val="20000"/>
              </a:spcBef>
              <a:buFont typeface="Arial" panose="020B0604020202020204" pitchFamily="34" charset="0"/>
            </a:pPr>
            <a:endParaRPr lang="de-DE" dirty="0">
              <a:solidFill>
                <a:srgbClr val="545455"/>
              </a:solidFill>
            </a:endParaRPr>
          </a:p>
          <a:p>
            <a:pPr>
              <a:lnSpc>
                <a:spcPct val="90000"/>
              </a:lnSpc>
              <a:spcBef>
                <a:spcPct val="20000"/>
              </a:spcBef>
              <a:buFont typeface="Arial" panose="020B0604020202020204" pitchFamily="34" charset="0"/>
            </a:pPr>
            <a:r>
              <a:rPr lang="de-DE" dirty="0" err="1">
                <a:solidFill>
                  <a:srgbClr val="545455"/>
                </a:solidFill>
              </a:rPr>
              <a:t>Yrvin</a:t>
            </a:r>
            <a:r>
              <a:rPr lang="de-DE" dirty="0">
                <a:solidFill>
                  <a:srgbClr val="545455"/>
                </a:solidFill>
              </a:rPr>
              <a:t> D. </a:t>
            </a:r>
            <a:r>
              <a:rPr lang="de-DE" dirty="0" err="1">
                <a:solidFill>
                  <a:srgbClr val="545455"/>
                </a:solidFill>
              </a:rPr>
              <a:t>Yalom</a:t>
            </a:r>
            <a:r>
              <a:rPr lang="de-DE" dirty="0">
                <a:solidFill>
                  <a:srgbClr val="545455"/>
                </a:solidFill>
              </a:rPr>
              <a:t> (2008): In die Sonne schauen. </a:t>
            </a:r>
            <a:r>
              <a:rPr lang="de-DE" dirty="0" err="1">
                <a:solidFill>
                  <a:srgbClr val="545455"/>
                </a:solidFill>
              </a:rPr>
              <a:t>btb:München</a:t>
            </a:r>
            <a:endParaRPr lang="de-DE" dirty="0">
              <a:solidFill>
                <a:srgbClr val="545455"/>
              </a:solidFill>
            </a:endParaRPr>
          </a:p>
        </p:txBody>
      </p:sp>
      <p:pic>
        <p:nvPicPr>
          <p:cNvPr id="4" name="Inhaltsplatzhalter 3">
            <a:extLst>
              <a:ext uri="{FF2B5EF4-FFF2-40B4-BE49-F238E27FC236}">
                <a16:creationId xmlns:a16="http://schemas.microsoft.com/office/drawing/2014/main" id="{2E25F689-6598-4888-832A-C2710D1AC252}"/>
              </a:ext>
            </a:extLst>
          </p:cNvPr>
          <p:cNvPicPr>
            <a:picLocks noGrp="1" noChangeAspect="1"/>
          </p:cNvPicPr>
          <p:nvPr>
            <p:ph sz="half" idx="2"/>
          </p:nvPr>
        </p:nvPicPr>
        <p:blipFill rotWithShape="1">
          <a:blip r:embed="rId2"/>
          <a:stretch/>
        </p:blipFill>
        <p:spPr>
          <a:xfrm>
            <a:off x="4650907" y="215741"/>
            <a:ext cx="2824583" cy="4747199"/>
          </a:xfrm>
          <a:prstGeom prst="rect">
            <a:avLst/>
          </a:prstGeom>
          <a:noFill/>
        </p:spPr>
      </p:pic>
    </p:spTree>
    <p:extLst>
      <p:ext uri="{BB962C8B-B14F-4D97-AF65-F5344CB8AC3E}">
        <p14:creationId xmlns:p14="http://schemas.microsoft.com/office/powerpoint/2010/main" val="572184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9487F7-9967-4F0B-B4BF-15FC4AB53977}"/>
              </a:ext>
            </a:extLst>
          </p:cNvPr>
          <p:cNvSpPr>
            <a:spLocks noGrp="1"/>
          </p:cNvSpPr>
          <p:nvPr>
            <p:ph type="title"/>
          </p:nvPr>
        </p:nvSpPr>
        <p:spPr/>
        <p:txBody>
          <a:bodyPr/>
          <a:lstStyle/>
          <a:p>
            <a:r>
              <a:rPr lang="de-DE" dirty="0"/>
              <a:t>Sinnorientierte Interventionen </a:t>
            </a:r>
            <a:br>
              <a:rPr lang="de-DE" dirty="0"/>
            </a:br>
            <a:r>
              <a:rPr lang="de-DE" dirty="0"/>
              <a:t>in der palliativen Versorgung</a:t>
            </a:r>
            <a:br>
              <a:rPr lang="de-DE" dirty="0"/>
            </a:br>
            <a:endParaRPr lang="de-DE" dirty="0"/>
          </a:p>
        </p:txBody>
      </p:sp>
      <p:sp>
        <p:nvSpPr>
          <p:cNvPr id="3" name="Inhaltsplatzhalter 2">
            <a:extLst>
              <a:ext uri="{FF2B5EF4-FFF2-40B4-BE49-F238E27FC236}">
                <a16:creationId xmlns:a16="http://schemas.microsoft.com/office/drawing/2014/main" id="{3F71BC56-2CE7-436F-9523-F947DD5E74E9}"/>
              </a:ext>
            </a:extLst>
          </p:cNvPr>
          <p:cNvSpPr>
            <a:spLocks noGrp="1"/>
          </p:cNvSpPr>
          <p:nvPr>
            <p:ph idx="1"/>
          </p:nvPr>
        </p:nvSpPr>
        <p:spPr>
          <a:xfrm>
            <a:off x="457200" y="1491630"/>
            <a:ext cx="8229600" cy="2811760"/>
          </a:xfrm>
        </p:spPr>
        <p:txBody>
          <a:bodyPr/>
          <a:lstStyle/>
          <a:p>
            <a:r>
              <a:rPr lang="de-DE" dirty="0"/>
              <a:t>Supportiv-expressiv </a:t>
            </a:r>
            <a:r>
              <a:rPr lang="de-DE" dirty="0" err="1"/>
              <a:t>therapy</a:t>
            </a:r>
            <a:r>
              <a:rPr lang="de-DE" dirty="0"/>
              <a:t> (</a:t>
            </a:r>
            <a:r>
              <a:rPr lang="de-DE" dirty="0" err="1"/>
              <a:t>Yalom</a:t>
            </a:r>
            <a:r>
              <a:rPr lang="de-DE" dirty="0"/>
              <a:t> 2007)</a:t>
            </a:r>
          </a:p>
          <a:p>
            <a:r>
              <a:rPr lang="de-DE" dirty="0"/>
              <a:t> </a:t>
            </a:r>
            <a:r>
              <a:rPr lang="de-DE" dirty="0" err="1"/>
              <a:t>Meaning-Centered</a:t>
            </a:r>
            <a:r>
              <a:rPr lang="de-DE" dirty="0"/>
              <a:t> </a:t>
            </a:r>
            <a:r>
              <a:rPr lang="de-DE" dirty="0" err="1"/>
              <a:t>therapy</a:t>
            </a:r>
            <a:r>
              <a:rPr lang="de-DE" dirty="0"/>
              <a:t> (Breitbart et al. 2018)</a:t>
            </a:r>
          </a:p>
          <a:p>
            <a:r>
              <a:rPr lang="de-DE" dirty="0" err="1"/>
              <a:t>Dignity</a:t>
            </a:r>
            <a:r>
              <a:rPr lang="de-DE" dirty="0"/>
              <a:t> </a:t>
            </a:r>
            <a:r>
              <a:rPr lang="de-DE" dirty="0" err="1"/>
              <a:t>therapy</a:t>
            </a:r>
            <a:r>
              <a:rPr lang="de-DE" dirty="0"/>
              <a:t>: Stärkung der Würde am Lebensende. (Chochinov2017)</a:t>
            </a:r>
          </a:p>
          <a:p>
            <a:r>
              <a:rPr lang="en-US" b="1" dirty="0"/>
              <a:t>Double awareness </a:t>
            </a:r>
            <a:r>
              <a:rPr lang="en-US" dirty="0"/>
              <a:t>(</a:t>
            </a:r>
            <a:r>
              <a:rPr lang="en-US" dirty="0" err="1"/>
              <a:t>Colosimo</a:t>
            </a:r>
            <a:r>
              <a:rPr lang="en-US" dirty="0"/>
              <a:t> et al. ‎2018) </a:t>
            </a:r>
          </a:p>
          <a:p>
            <a:r>
              <a:rPr lang="de-DE" dirty="0"/>
              <a:t>Managing Cancer and Living </a:t>
            </a:r>
            <a:r>
              <a:rPr lang="de-DE" dirty="0" err="1"/>
              <a:t>Meaningfully</a:t>
            </a:r>
            <a:r>
              <a:rPr lang="de-DE" dirty="0"/>
              <a:t> (CALM; Rodin et al. 2018.)</a:t>
            </a:r>
          </a:p>
          <a:p>
            <a:pPr marL="0" indent="0">
              <a:buNone/>
            </a:pPr>
            <a:r>
              <a:rPr lang="de-DE" dirty="0"/>
              <a:t> </a:t>
            </a:r>
          </a:p>
        </p:txBody>
      </p:sp>
    </p:spTree>
    <p:extLst>
      <p:ext uri="{BB962C8B-B14F-4D97-AF65-F5344CB8AC3E}">
        <p14:creationId xmlns:p14="http://schemas.microsoft.com/office/powerpoint/2010/main" val="1156560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9C357A-85D1-4730-995E-9F128F5ECF62}"/>
              </a:ext>
            </a:extLst>
          </p:cNvPr>
          <p:cNvSpPr>
            <a:spLocks noGrp="1"/>
          </p:cNvSpPr>
          <p:nvPr>
            <p:ph type="title"/>
          </p:nvPr>
        </p:nvSpPr>
        <p:spPr/>
        <p:txBody>
          <a:bodyPr/>
          <a:lstStyle/>
          <a:p>
            <a:r>
              <a:rPr lang="de-DE" dirty="0"/>
              <a:t>Double Awareness</a:t>
            </a:r>
            <a:br>
              <a:rPr lang="de-DE" dirty="0"/>
            </a:br>
            <a:endParaRPr lang="de-DE" dirty="0"/>
          </a:p>
        </p:txBody>
      </p:sp>
      <p:sp>
        <p:nvSpPr>
          <p:cNvPr id="3" name="Inhaltsplatzhalter 2">
            <a:extLst>
              <a:ext uri="{FF2B5EF4-FFF2-40B4-BE49-F238E27FC236}">
                <a16:creationId xmlns:a16="http://schemas.microsoft.com/office/drawing/2014/main" id="{C6F8F529-933B-426A-BF2E-DBA94BC98488}"/>
              </a:ext>
            </a:extLst>
          </p:cNvPr>
          <p:cNvSpPr>
            <a:spLocks noGrp="1"/>
          </p:cNvSpPr>
          <p:nvPr>
            <p:ph idx="1"/>
          </p:nvPr>
        </p:nvSpPr>
        <p:spPr/>
        <p:txBody>
          <a:bodyPr/>
          <a:lstStyle/>
          <a:p>
            <a:r>
              <a:rPr lang="de-DE" dirty="0"/>
              <a:t>Der todgeweihte Mensch kann in seinem Erleben mehrere und scheinbar </a:t>
            </a:r>
            <a:r>
              <a:rPr lang="de-DE" dirty="0">
                <a:highlight>
                  <a:srgbClr val="FFFF00"/>
                </a:highlight>
              </a:rPr>
              <a:t>widersprüchliche Ichzustände </a:t>
            </a:r>
            <a:r>
              <a:rPr lang="de-DE" dirty="0"/>
              <a:t>halten </a:t>
            </a:r>
          </a:p>
          <a:p>
            <a:pPr lvl="1"/>
            <a:r>
              <a:rPr lang="de-DE" sz="2000" dirty="0"/>
              <a:t>z.B. das Bedürfnis mit geliebten anderen verbunden zu sein,</a:t>
            </a:r>
          </a:p>
          <a:p>
            <a:pPr lvl="1"/>
            <a:r>
              <a:rPr lang="de-DE" sz="2000" dirty="0"/>
              <a:t> gnädig zu sterben oder </a:t>
            </a:r>
          </a:p>
          <a:p>
            <a:pPr lvl="1"/>
            <a:r>
              <a:rPr lang="de-DE" sz="2000" dirty="0"/>
              <a:t>entsetzliche Angst zu haben.</a:t>
            </a:r>
          </a:p>
          <a:p>
            <a:r>
              <a:rPr lang="de-DE" dirty="0"/>
              <a:t>Das Potential für </a:t>
            </a:r>
            <a:r>
              <a:rPr lang="de-DE" b="1" dirty="0"/>
              <a:t>doppelte Bewusstheit  </a:t>
            </a:r>
            <a:r>
              <a:rPr lang="de-DE" dirty="0"/>
              <a:t>wird charakterisiert durch die Fähigkeit, entsprechend den Anforderungen der aktuellen Situation flexibel zwischen diesen multiplen Ich-Zuständen, </a:t>
            </a:r>
            <a:r>
              <a:rPr lang="de-DE" dirty="0">
                <a:highlight>
                  <a:srgbClr val="FFFF00"/>
                </a:highlight>
              </a:rPr>
              <a:t>die Lebens-wie Sterbethemen betreffen, hin und her zu wechseln</a:t>
            </a:r>
            <a:r>
              <a:rPr lang="de-DE" dirty="0"/>
              <a:t>.  </a:t>
            </a:r>
          </a:p>
        </p:txBody>
      </p:sp>
    </p:spTree>
    <p:extLst>
      <p:ext uri="{BB962C8B-B14F-4D97-AF65-F5344CB8AC3E}">
        <p14:creationId xmlns:p14="http://schemas.microsoft.com/office/powerpoint/2010/main" val="672100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1A977-E23E-4978-B6B1-289712FDC471}"/>
              </a:ext>
            </a:extLst>
          </p:cNvPr>
          <p:cNvSpPr>
            <a:spLocks noGrp="1"/>
          </p:cNvSpPr>
          <p:nvPr>
            <p:ph type="title"/>
          </p:nvPr>
        </p:nvSpPr>
        <p:spPr>
          <a:xfrm>
            <a:off x="683568" y="191765"/>
            <a:ext cx="7931224" cy="871537"/>
          </a:xfrm>
          <a:prstGeom prst="rect">
            <a:avLst/>
          </a:prstGeom>
        </p:spPr>
        <p:txBody>
          <a:bodyPr anchor="b">
            <a:normAutofit fontScale="90000"/>
          </a:bodyPr>
          <a:lstStyle/>
          <a:p>
            <a:pPr algn="ctr">
              <a:lnSpc>
                <a:spcPct val="90000"/>
              </a:lnSpc>
            </a:pPr>
            <a:r>
              <a:rPr lang="de-DE" sz="3600" dirty="0"/>
              <a:t>Double Awareness</a:t>
            </a:r>
            <a:br>
              <a:rPr lang="de-DE" sz="3200" dirty="0"/>
            </a:br>
            <a:br>
              <a:rPr lang="de-DE" sz="1600" dirty="0"/>
            </a:br>
            <a:endParaRPr lang="de-DE" sz="1600" dirty="0"/>
          </a:p>
        </p:txBody>
      </p:sp>
      <p:pic>
        <p:nvPicPr>
          <p:cNvPr id="4" name="Inhaltsplatzhalter 3">
            <a:extLst>
              <a:ext uri="{FF2B5EF4-FFF2-40B4-BE49-F238E27FC236}">
                <a16:creationId xmlns:a16="http://schemas.microsoft.com/office/drawing/2014/main" id="{D6B87F94-9BF4-4616-9691-C2797E0E476B}"/>
              </a:ext>
            </a:extLst>
          </p:cNvPr>
          <p:cNvPicPr>
            <a:picLocks noGrp="1" noChangeAspect="1"/>
          </p:cNvPicPr>
          <p:nvPr>
            <p:ph idx="1"/>
          </p:nvPr>
        </p:nvPicPr>
        <p:blipFill>
          <a:blip r:embed="rId2"/>
          <a:stretch>
            <a:fillRect/>
          </a:stretch>
        </p:blipFill>
        <p:spPr>
          <a:xfrm>
            <a:off x="1567163" y="699542"/>
            <a:ext cx="5977627" cy="4468276"/>
          </a:xfrm>
          <a:prstGeom prst="rect">
            <a:avLst/>
          </a:prstGeom>
          <a:noFill/>
        </p:spPr>
      </p:pic>
      <p:sp>
        <p:nvSpPr>
          <p:cNvPr id="15" name="Text Placeholder 3">
            <a:extLst>
              <a:ext uri="{FF2B5EF4-FFF2-40B4-BE49-F238E27FC236}">
                <a16:creationId xmlns:a16="http://schemas.microsoft.com/office/drawing/2014/main" id="{12AA30B7-7630-45AA-8950-FBB69EC7C6CC}"/>
              </a:ext>
            </a:extLst>
          </p:cNvPr>
          <p:cNvSpPr>
            <a:spLocks noGrp="1"/>
          </p:cNvSpPr>
          <p:nvPr>
            <p:ph type="body" sz="half" idx="2"/>
          </p:nvPr>
        </p:nvSpPr>
        <p:spPr>
          <a:xfrm>
            <a:off x="323528" y="4659982"/>
            <a:ext cx="3224337" cy="2935585"/>
          </a:xfrm>
        </p:spPr>
        <p:txBody>
          <a:bodyPr/>
          <a:lstStyle/>
          <a:p>
            <a:r>
              <a:rPr lang="de-DE" sz="2800" dirty="0"/>
              <a:t> </a:t>
            </a:r>
            <a:r>
              <a:rPr lang="de-DE" dirty="0">
                <a:solidFill>
                  <a:srgbClr val="C00000"/>
                </a:solidFill>
                <a:highlight>
                  <a:srgbClr val="FFFF00"/>
                </a:highlight>
              </a:rPr>
              <a:t>– Weil das Leben alle Farben hat</a:t>
            </a:r>
            <a:endParaRPr lang="en-US" dirty="0">
              <a:solidFill>
                <a:srgbClr val="C00000"/>
              </a:solidFill>
              <a:highlight>
                <a:srgbClr val="FFFF00"/>
              </a:highlight>
            </a:endParaRPr>
          </a:p>
        </p:txBody>
      </p:sp>
      <p:sp>
        <p:nvSpPr>
          <p:cNvPr id="3" name="Rechteck 2">
            <a:extLst>
              <a:ext uri="{FF2B5EF4-FFF2-40B4-BE49-F238E27FC236}">
                <a16:creationId xmlns:a16="http://schemas.microsoft.com/office/drawing/2014/main" id="{614EDBB6-DD2A-40A5-A832-A4FFD47C9338}"/>
              </a:ext>
            </a:extLst>
          </p:cNvPr>
          <p:cNvSpPr/>
          <p:nvPr/>
        </p:nvSpPr>
        <p:spPr>
          <a:xfrm>
            <a:off x="7452319" y="3435846"/>
            <a:ext cx="1787611" cy="461665"/>
          </a:xfrm>
          <a:prstGeom prst="rect">
            <a:avLst/>
          </a:prstGeom>
        </p:spPr>
        <p:txBody>
          <a:bodyPr wrap="square">
            <a:spAutoFit/>
          </a:bodyPr>
          <a:lstStyle/>
          <a:p>
            <a:r>
              <a:rPr lang="de-DE" sz="1200" dirty="0"/>
              <a:t>Abb. aus Mehnert &amp;</a:t>
            </a:r>
          </a:p>
          <a:p>
            <a:r>
              <a:rPr lang="de-DE" sz="1200" dirty="0"/>
              <a:t> Lehmann-Laue, 2019</a:t>
            </a:r>
          </a:p>
        </p:txBody>
      </p:sp>
    </p:spTree>
    <p:extLst>
      <p:ext uri="{BB962C8B-B14F-4D97-AF65-F5344CB8AC3E}">
        <p14:creationId xmlns:p14="http://schemas.microsoft.com/office/powerpoint/2010/main" val="813385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2B7FB3-A4EA-4767-9531-A8E9CA786367}"/>
              </a:ext>
            </a:extLst>
          </p:cNvPr>
          <p:cNvSpPr>
            <a:spLocks noGrp="1"/>
          </p:cNvSpPr>
          <p:nvPr>
            <p:ph type="title"/>
          </p:nvPr>
        </p:nvSpPr>
        <p:spPr>
          <a:xfrm>
            <a:off x="457200" y="206375"/>
            <a:ext cx="8229600" cy="857250"/>
          </a:xfrm>
          <a:prstGeom prst="rect">
            <a:avLst/>
          </a:prstGeom>
        </p:spPr>
        <p:txBody>
          <a:bodyPr>
            <a:normAutofit/>
          </a:bodyPr>
          <a:lstStyle/>
          <a:p>
            <a:pPr algn="ctr"/>
            <a:r>
              <a:rPr lang="de-DE" dirty="0"/>
              <a:t>„Smile </a:t>
            </a:r>
            <a:r>
              <a:rPr lang="de-DE" dirty="0" err="1"/>
              <a:t>or</a:t>
            </a:r>
            <a:r>
              <a:rPr lang="de-DE" dirty="0"/>
              <a:t> die“ ‒ ein widerlegtes Konzept</a:t>
            </a:r>
          </a:p>
        </p:txBody>
      </p:sp>
      <p:pic>
        <p:nvPicPr>
          <p:cNvPr id="4" name="Inhaltsplatzhalter 3">
            <a:extLst>
              <a:ext uri="{FF2B5EF4-FFF2-40B4-BE49-F238E27FC236}">
                <a16:creationId xmlns:a16="http://schemas.microsoft.com/office/drawing/2014/main" id="{9F02A48C-D01F-47E7-8CC7-619B95F9D871}"/>
              </a:ext>
            </a:extLst>
          </p:cNvPr>
          <p:cNvPicPr>
            <a:picLocks noGrp="1" noChangeAspect="1"/>
          </p:cNvPicPr>
          <p:nvPr>
            <p:ph idx="1"/>
          </p:nvPr>
        </p:nvPicPr>
        <p:blipFill>
          <a:blip r:embed="rId2"/>
          <a:stretch>
            <a:fillRect/>
          </a:stretch>
        </p:blipFill>
        <p:spPr>
          <a:xfrm>
            <a:off x="1691680" y="1089939"/>
            <a:ext cx="5386858" cy="3528392"/>
          </a:xfrm>
          <a:prstGeom prst="rect">
            <a:avLst/>
          </a:prstGeom>
          <a:noFill/>
        </p:spPr>
      </p:pic>
      <p:sp>
        <p:nvSpPr>
          <p:cNvPr id="5" name="Rechteck 4">
            <a:extLst>
              <a:ext uri="{FF2B5EF4-FFF2-40B4-BE49-F238E27FC236}">
                <a16:creationId xmlns:a16="http://schemas.microsoft.com/office/drawing/2014/main" id="{3F72DB78-E2E2-455E-B83A-62787EC28800}"/>
              </a:ext>
            </a:extLst>
          </p:cNvPr>
          <p:cNvSpPr/>
          <p:nvPr/>
        </p:nvSpPr>
        <p:spPr>
          <a:xfrm>
            <a:off x="3347864" y="2387084"/>
            <a:ext cx="2525934" cy="369332"/>
          </a:xfrm>
          <a:prstGeom prst="rect">
            <a:avLst/>
          </a:prstGeom>
        </p:spPr>
        <p:txBody>
          <a:bodyPr wrap="square">
            <a:spAutoFit/>
          </a:bodyPr>
          <a:lstStyle/>
          <a:p>
            <a:r>
              <a:rPr lang="de-DE" dirty="0"/>
              <a:t> )</a:t>
            </a:r>
          </a:p>
        </p:txBody>
      </p:sp>
    </p:spTree>
    <p:extLst>
      <p:ext uri="{BB962C8B-B14F-4D97-AF65-F5344CB8AC3E}">
        <p14:creationId xmlns:p14="http://schemas.microsoft.com/office/powerpoint/2010/main" val="1983692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E49F274-80A5-4229-A0EF-ADF4677AA1F4}"/>
              </a:ext>
            </a:extLst>
          </p:cNvPr>
          <p:cNvSpPr>
            <a:spLocks noGrp="1"/>
          </p:cNvSpPr>
          <p:nvPr>
            <p:ph type="title"/>
          </p:nvPr>
        </p:nvSpPr>
        <p:spPr>
          <a:xfrm>
            <a:off x="457200" y="206375"/>
            <a:ext cx="8229600" cy="857250"/>
          </a:xfrm>
        </p:spPr>
        <p:txBody>
          <a:bodyPr/>
          <a:lstStyle/>
          <a:p>
            <a:r>
              <a:rPr lang="de-DE" dirty="0"/>
              <a:t>Man sagt sich mehr als einmal Lebewohl</a:t>
            </a:r>
            <a:endParaRPr lang="en-US" dirty="0"/>
          </a:p>
        </p:txBody>
      </p:sp>
      <p:sp>
        <p:nvSpPr>
          <p:cNvPr id="3" name="Inhaltsplatzhalter 2">
            <a:extLst>
              <a:ext uri="{FF2B5EF4-FFF2-40B4-BE49-F238E27FC236}">
                <a16:creationId xmlns:a16="http://schemas.microsoft.com/office/drawing/2014/main" id="{5C5B5974-D01D-40B3-B767-2F8E87C5C91F}"/>
              </a:ext>
            </a:extLst>
          </p:cNvPr>
          <p:cNvSpPr>
            <a:spLocks noGrp="1"/>
          </p:cNvSpPr>
          <p:nvPr>
            <p:ph sz="half" idx="1"/>
          </p:nvPr>
        </p:nvSpPr>
        <p:spPr>
          <a:xfrm>
            <a:off x="611560" y="1200150"/>
            <a:ext cx="3884240" cy="3675855"/>
          </a:xfrm>
          <a:prstGeom prst="rect">
            <a:avLst/>
          </a:prstGeom>
        </p:spPr>
        <p:txBody>
          <a:bodyPr>
            <a:noAutofit/>
          </a:bodyPr>
          <a:lstStyle/>
          <a:p>
            <a:pPr marL="0" indent="0">
              <a:lnSpc>
                <a:spcPct val="90000"/>
              </a:lnSpc>
              <a:buNone/>
            </a:pPr>
            <a:r>
              <a:rPr lang="de-DE" sz="1600" dirty="0"/>
              <a:t>„Wenn man beschlossen hat, nicht mehr gegen die Krankheit zu kämpfen, ist noch ein anderer Kampf zu führen: der Kampf, gut zu sterben, sich gut von den Menschen zu </a:t>
            </a:r>
            <a:r>
              <a:rPr lang="de-DE" sz="1600" dirty="0">
                <a:highlight>
                  <a:srgbClr val="FFFF00"/>
                </a:highlight>
              </a:rPr>
              <a:t>verabschieden, </a:t>
            </a:r>
            <a:r>
              <a:rPr lang="de-DE" sz="1600" dirty="0"/>
              <a:t>von denen man sich verabschieden muss, zu </a:t>
            </a:r>
            <a:r>
              <a:rPr lang="de-DE" sz="1600" dirty="0">
                <a:highlight>
                  <a:srgbClr val="FFFF00"/>
                </a:highlight>
              </a:rPr>
              <a:t>verzeihen</a:t>
            </a:r>
            <a:r>
              <a:rPr lang="de-DE" sz="1600" dirty="0"/>
              <a:t>, wem man Verzeihen muss, Verzeihung zu erhalten von denen, die man um Verzeihung bitten muss. Man muss Botschaften hinterlassen, seine Angelegenheiten ordnen. Und man muss mit einem </a:t>
            </a:r>
            <a:r>
              <a:rPr lang="de-DE" sz="1600" dirty="0">
                <a:highlight>
                  <a:srgbClr val="FFFF00"/>
                </a:highlight>
              </a:rPr>
              <a:t>Gefühl von Frieden </a:t>
            </a:r>
            <a:r>
              <a:rPr lang="de-DE" sz="1600" dirty="0"/>
              <a:t>und ‚</a:t>
            </a:r>
            <a:r>
              <a:rPr lang="de-DE" sz="1600" dirty="0">
                <a:highlight>
                  <a:srgbClr val="FFFF00"/>
                </a:highlight>
              </a:rPr>
              <a:t>Verbundenheit</a:t>
            </a:r>
            <a:r>
              <a:rPr lang="de-DE" sz="1600" dirty="0"/>
              <a:t>‘ gehen.“</a:t>
            </a:r>
          </a:p>
          <a:p>
            <a:pPr marL="0" indent="0">
              <a:lnSpc>
                <a:spcPct val="90000"/>
              </a:lnSpc>
              <a:buNone/>
            </a:pPr>
            <a:endParaRPr lang="de-DE" sz="1600" dirty="0"/>
          </a:p>
          <a:p>
            <a:pPr marL="0" indent="0">
              <a:lnSpc>
                <a:spcPct val="90000"/>
              </a:lnSpc>
              <a:buNone/>
            </a:pPr>
            <a:endParaRPr lang="de-DE" sz="1400" dirty="0"/>
          </a:p>
          <a:p>
            <a:pPr marL="0" indent="0">
              <a:lnSpc>
                <a:spcPct val="90000"/>
              </a:lnSpc>
              <a:buNone/>
            </a:pPr>
            <a:r>
              <a:rPr lang="de-DE" sz="1400" dirty="0"/>
              <a:t>David Servan-Schreiber (2011): </a:t>
            </a:r>
          </a:p>
          <a:p>
            <a:pPr marL="0" indent="0">
              <a:lnSpc>
                <a:spcPct val="90000"/>
              </a:lnSpc>
              <a:buNone/>
            </a:pPr>
            <a:r>
              <a:rPr lang="de-DE" sz="1400" dirty="0"/>
              <a:t>Man sagt sich mehr als einmal Lebewohl. Kunstmann Verlag: München, S.70</a:t>
            </a:r>
          </a:p>
        </p:txBody>
      </p:sp>
      <p:pic>
        <p:nvPicPr>
          <p:cNvPr id="5" name="Grafik 4">
            <a:extLst>
              <a:ext uri="{FF2B5EF4-FFF2-40B4-BE49-F238E27FC236}">
                <a16:creationId xmlns:a16="http://schemas.microsoft.com/office/drawing/2014/main" id="{91C0A2A6-CCFD-4BBF-95C6-3D63E7290741}"/>
              </a:ext>
            </a:extLst>
          </p:cNvPr>
          <p:cNvPicPr>
            <a:picLocks noChangeAspect="1"/>
          </p:cNvPicPr>
          <p:nvPr/>
        </p:nvPicPr>
        <p:blipFill rotWithShape="1">
          <a:blip r:embed="rId2">
            <a:extLst>
              <a:ext uri="{28A0092B-C50C-407E-A947-70E740481C1C}">
                <a14:useLocalDpi xmlns:a14="http://schemas.microsoft.com/office/drawing/2010/main" val="0"/>
              </a:ext>
            </a:extLst>
          </a:blip>
          <a:srcRect t="25353" r="1" b="25354"/>
          <a:stretch/>
        </p:blipFill>
        <p:spPr>
          <a:xfrm>
            <a:off x="4648200" y="1200151"/>
            <a:ext cx="4038600" cy="3027784"/>
          </a:xfrm>
          <a:prstGeom prst="rect">
            <a:avLst/>
          </a:prstGeom>
          <a:noFill/>
        </p:spPr>
      </p:pic>
    </p:spTree>
    <p:extLst>
      <p:ext uri="{BB962C8B-B14F-4D97-AF65-F5344CB8AC3E}">
        <p14:creationId xmlns:p14="http://schemas.microsoft.com/office/powerpoint/2010/main" val="3342619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CC878E-F7CE-4A08-BFFE-B50BDA053E12}"/>
              </a:ext>
            </a:extLst>
          </p:cNvPr>
          <p:cNvSpPr>
            <a:spLocks noGrp="1"/>
          </p:cNvSpPr>
          <p:nvPr>
            <p:ph type="title"/>
          </p:nvPr>
        </p:nvSpPr>
        <p:spPr>
          <a:xfrm>
            <a:off x="457200" y="204788"/>
            <a:ext cx="3008313" cy="871537"/>
          </a:xfrm>
          <a:prstGeom prst="rect">
            <a:avLst/>
          </a:prstGeom>
        </p:spPr>
        <p:txBody>
          <a:bodyPr anchor="b">
            <a:normAutofit fontScale="90000"/>
          </a:bodyPr>
          <a:lstStyle/>
          <a:p>
            <a:r>
              <a:rPr lang="de-DE" sz="3600" dirty="0"/>
              <a:t>These</a:t>
            </a:r>
            <a:br>
              <a:rPr lang="de-DE" dirty="0"/>
            </a:br>
            <a:endParaRPr lang="de-DE" dirty="0"/>
          </a:p>
        </p:txBody>
      </p:sp>
      <p:sp>
        <p:nvSpPr>
          <p:cNvPr id="3" name="Inhaltsplatzhalter 2">
            <a:extLst>
              <a:ext uri="{FF2B5EF4-FFF2-40B4-BE49-F238E27FC236}">
                <a16:creationId xmlns:a16="http://schemas.microsoft.com/office/drawing/2014/main" id="{44E4721F-DB58-4EC8-9B4F-DCF7B7A7E78F}"/>
              </a:ext>
            </a:extLst>
          </p:cNvPr>
          <p:cNvSpPr>
            <a:spLocks noGrp="1"/>
          </p:cNvSpPr>
          <p:nvPr>
            <p:ph type="body" sz="half" idx="2"/>
          </p:nvPr>
        </p:nvSpPr>
        <p:spPr>
          <a:xfrm>
            <a:off x="457200" y="1107535"/>
            <a:ext cx="5338937" cy="3151609"/>
          </a:xfrm>
          <a:prstGeom prst="rect">
            <a:avLst/>
          </a:prstGeom>
        </p:spPr>
        <p:txBody>
          <a:bodyPr>
            <a:normAutofit/>
          </a:bodyPr>
          <a:lstStyle/>
          <a:p>
            <a:r>
              <a:rPr lang="de-DE" sz="2000" dirty="0"/>
              <a:t>Es gibt eine positive Korrelation zwischen </a:t>
            </a:r>
          </a:p>
          <a:p>
            <a:pPr marL="0" indent="0">
              <a:buNone/>
            </a:pPr>
            <a:r>
              <a:rPr lang="de-DE" sz="2000" dirty="0"/>
              <a:t>der Angst vor dem Tod und dem Gefühl eines </a:t>
            </a:r>
          </a:p>
          <a:p>
            <a:pPr marL="0" indent="0">
              <a:buNone/>
            </a:pPr>
            <a:r>
              <a:rPr lang="de-DE" sz="2000" dirty="0"/>
              <a:t>ungelebten Lebens: Je geringer die Zufriedenheit im Leben, desto größer die Todesfurcht. </a:t>
            </a:r>
          </a:p>
          <a:p>
            <a:r>
              <a:rPr lang="de-DE" sz="2000" dirty="0"/>
              <a:t>Je mehr es der Einzelne versäumt, sein Leben voll auszuleben, desto mehr wird er den Tod fürchten (</a:t>
            </a:r>
            <a:r>
              <a:rPr lang="de-DE" sz="2000" dirty="0" err="1"/>
              <a:t>Yalom</a:t>
            </a:r>
            <a:r>
              <a:rPr lang="de-DE" sz="2000" dirty="0"/>
              <a:t> 2008).</a:t>
            </a:r>
          </a:p>
        </p:txBody>
      </p:sp>
      <p:pic>
        <p:nvPicPr>
          <p:cNvPr id="5" name="Grafik 4">
            <a:extLst>
              <a:ext uri="{FF2B5EF4-FFF2-40B4-BE49-F238E27FC236}">
                <a16:creationId xmlns:a16="http://schemas.microsoft.com/office/drawing/2014/main" id="{AC020E24-158E-44FC-BDCF-9BAAB647421F}"/>
              </a:ext>
            </a:extLst>
          </p:cNvPr>
          <p:cNvPicPr>
            <a:picLocks noChangeAspect="1"/>
          </p:cNvPicPr>
          <p:nvPr/>
        </p:nvPicPr>
        <p:blipFill>
          <a:blip r:embed="rId2"/>
          <a:stretch>
            <a:fillRect/>
          </a:stretch>
        </p:blipFill>
        <p:spPr>
          <a:xfrm>
            <a:off x="5688591" y="0"/>
            <a:ext cx="3455409" cy="5143500"/>
          </a:xfrm>
          <a:prstGeom prst="rect">
            <a:avLst/>
          </a:prstGeom>
        </p:spPr>
      </p:pic>
    </p:spTree>
    <p:extLst>
      <p:ext uri="{BB962C8B-B14F-4D97-AF65-F5344CB8AC3E}">
        <p14:creationId xmlns:p14="http://schemas.microsoft.com/office/powerpoint/2010/main" val="1849005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F2E7CB-C0CF-4BC0-844E-ADA0B675C531}"/>
              </a:ext>
            </a:extLst>
          </p:cNvPr>
          <p:cNvSpPr>
            <a:spLocks noGrp="1"/>
          </p:cNvSpPr>
          <p:nvPr>
            <p:ph type="title"/>
          </p:nvPr>
        </p:nvSpPr>
        <p:spPr>
          <a:xfrm>
            <a:off x="457200" y="206375"/>
            <a:ext cx="8229600" cy="857250"/>
          </a:xfrm>
          <a:prstGeom prst="rect">
            <a:avLst/>
          </a:prstGeom>
        </p:spPr>
        <p:txBody>
          <a:bodyPr>
            <a:normAutofit/>
          </a:bodyPr>
          <a:lstStyle/>
          <a:p>
            <a:r>
              <a:rPr lang="de-DE" dirty="0"/>
              <a:t>Junge Patientin in der Palliativsituation</a:t>
            </a:r>
          </a:p>
        </p:txBody>
      </p:sp>
      <p:pic>
        <p:nvPicPr>
          <p:cNvPr id="4" name="Grafik 3">
            <a:extLst>
              <a:ext uri="{FF2B5EF4-FFF2-40B4-BE49-F238E27FC236}">
                <a16:creationId xmlns:a16="http://schemas.microsoft.com/office/drawing/2014/main" id="{8C4D9090-7E48-4C4D-A5D9-1CB01D5774D3}"/>
              </a:ext>
            </a:extLst>
          </p:cNvPr>
          <p:cNvPicPr>
            <a:picLocks noChangeAspect="1"/>
          </p:cNvPicPr>
          <p:nvPr/>
        </p:nvPicPr>
        <p:blipFill rotWithShape="1">
          <a:blip r:embed="rId2"/>
          <a:srcRect t="7858" r="-4" b="30851"/>
          <a:stretch/>
        </p:blipFill>
        <p:spPr>
          <a:xfrm>
            <a:off x="457200" y="1200151"/>
            <a:ext cx="4038600" cy="3027784"/>
          </a:xfrm>
          <a:prstGeom prst="rect">
            <a:avLst/>
          </a:prstGeom>
          <a:noFill/>
        </p:spPr>
      </p:pic>
      <p:sp>
        <p:nvSpPr>
          <p:cNvPr id="3" name="Inhaltsplatzhalter 2">
            <a:extLst>
              <a:ext uri="{FF2B5EF4-FFF2-40B4-BE49-F238E27FC236}">
                <a16:creationId xmlns:a16="http://schemas.microsoft.com/office/drawing/2014/main" id="{E7675731-2DE4-4F9E-9D73-8ED3BADA5B5A}"/>
              </a:ext>
            </a:extLst>
          </p:cNvPr>
          <p:cNvSpPr>
            <a:spLocks noGrp="1"/>
          </p:cNvSpPr>
          <p:nvPr>
            <p:ph sz="half" idx="2"/>
          </p:nvPr>
        </p:nvSpPr>
        <p:spPr>
          <a:xfrm>
            <a:off x="4648200" y="1200151"/>
            <a:ext cx="4038600" cy="3027784"/>
          </a:xfrm>
          <a:prstGeom prst="rect">
            <a:avLst/>
          </a:prstGeom>
        </p:spPr>
        <p:txBody>
          <a:bodyPr>
            <a:normAutofit/>
          </a:bodyPr>
          <a:lstStyle/>
          <a:p>
            <a:pPr marL="0" indent="0">
              <a:buNone/>
            </a:pPr>
            <a:r>
              <a:rPr lang="de-DE" sz="2200" dirty="0"/>
              <a:t>„Am Grab der meisten Menschen</a:t>
            </a:r>
          </a:p>
          <a:p>
            <a:pPr marL="0" indent="0">
              <a:buNone/>
            </a:pPr>
            <a:r>
              <a:rPr lang="de-DE" sz="2200" dirty="0"/>
              <a:t>trauert, tief verschleiert,</a:t>
            </a:r>
          </a:p>
          <a:p>
            <a:pPr marL="0" indent="0">
              <a:buNone/>
            </a:pPr>
            <a:r>
              <a:rPr lang="de-DE" sz="2200" dirty="0"/>
              <a:t>ihr ungelebtes Leben.“</a:t>
            </a:r>
          </a:p>
          <a:p>
            <a:pPr marL="0" indent="0">
              <a:buNone/>
            </a:pPr>
            <a:endParaRPr lang="de-DE" sz="2200" dirty="0"/>
          </a:p>
          <a:p>
            <a:pPr marL="0" indent="0">
              <a:buNone/>
            </a:pPr>
            <a:endParaRPr lang="de-DE" sz="2200" dirty="0"/>
          </a:p>
          <a:p>
            <a:pPr marL="0" indent="0">
              <a:buNone/>
            </a:pPr>
            <a:endParaRPr lang="de-DE" sz="2200" dirty="0"/>
          </a:p>
          <a:p>
            <a:pPr marL="0" indent="0">
              <a:buNone/>
            </a:pPr>
            <a:r>
              <a:rPr lang="de-DE" sz="2200" dirty="0"/>
              <a:t>Elfriede Jellinek</a:t>
            </a:r>
          </a:p>
        </p:txBody>
      </p:sp>
    </p:spTree>
    <p:extLst>
      <p:ext uri="{BB962C8B-B14F-4D97-AF65-F5344CB8AC3E}">
        <p14:creationId xmlns:p14="http://schemas.microsoft.com/office/powerpoint/2010/main" val="2280889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54FEAD8D-CAAA-4E74-BBBF-8F60E432007F}"/>
              </a:ext>
            </a:extLst>
          </p:cNvPr>
          <p:cNvPicPr>
            <a:picLocks noGrp="1" noChangeAspect="1"/>
          </p:cNvPicPr>
          <p:nvPr>
            <p:ph idx="1"/>
          </p:nvPr>
        </p:nvPicPr>
        <p:blipFill rotWithShape="1">
          <a:blip r:embed="rId2"/>
          <a:srcRect t="11371" b="5061"/>
          <a:stretch/>
        </p:blipFill>
        <p:spPr>
          <a:xfrm>
            <a:off x="1" y="31732"/>
            <a:ext cx="9254214" cy="5146011"/>
          </a:xfrm>
          <a:prstGeom prst="rect">
            <a:avLst/>
          </a:prstGeom>
          <a:noFill/>
        </p:spPr>
      </p:pic>
      <p:sp>
        <p:nvSpPr>
          <p:cNvPr id="2" name="Rechteck 1">
            <a:extLst>
              <a:ext uri="{FF2B5EF4-FFF2-40B4-BE49-F238E27FC236}">
                <a16:creationId xmlns:a16="http://schemas.microsoft.com/office/drawing/2014/main" id="{D84A07B9-15BD-44CA-9593-B85F29056A88}"/>
              </a:ext>
            </a:extLst>
          </p:cNvPr>
          <p:cNvSpPr/>
          <p:nvPr/>
        </p:nvSpPr>
        <p:spPr>
          <a:xfrm>
            <a:off x="611560" y="1347615"/>
            <a:ext cx="6246440" cy="461665"/>
          </a:xfrm>
          <a:prstGeom prst="rect">
            <a:avLst/>
          </a:prstGeom>
        </p:spPr>
        <p:txBody>
          <a:bodyPr wrap="square">
            <a:spAutoFit/>
          </a:bodyPr>
          <a:lstStyle/>
          <a:p>
            <a:r>
              <a:rPr lang="de-DE" sz="2400" dirty="0"/>
              <a:t>Besondere Lebenssituation der jungen Patientin.</a:t>
            </a:r>
          </a:p>
        </p:txBody>
      </p:sp>
    </p:spTree>
    <p:extLst>
      <p:ext uri="{BB962C8B-B14F-4D97-AF65-F5344CB8AC3E}">
        <p14:creationId xmlns:p14="http://schemas.microsoft.com/office/powerpoint/2010/main" val="1325486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412107-7407-4EFF-AA20-F9864F57CCE0}"/>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FDAF0D96-2D7A-412C-9BFB-2EC8B64DB0C6}"/>
              </a:ext>
            </a:extLst>
          </p:cNvPr>
          <p:cNvSpPr>
            <a:spLocks noGrp="1"/>
          </p:cNvSpPr>
          <p:nvPr>
            <p:ph idx="1"/>
          </p:nvPr>
        </p:nvSpPr>
        <p:spPr/>
        <p:txBody>
          <a:bodyPr/>
          <a:lstStyle/>
          <a:p>
            <a:r>
              <a:rPr lang="de-DE" dirty="0"/>
              <a:t>Auch ich fürchte den Tod, wie jeder Mensch. Er ist unser düsterer Schatten, der sich nicht abschütteln lässt.</a:t>
            </a:r>
          </a:p>
          <a:p>
            <a:r>
              <a:rPr lang="de-DE" dirty="0"/>
              <a:t>Ich wünsche mir, dass wir begreifen, wie kostbar jeder Moment ist und wie tröstlich unser Miteinander, wenn wir unsere Endlichkeit, unserer kurzen Zeit im Licht, wirklich ins Auge sehen.</a:t>
            </a:r>
          </a:p>
        </p:txBody>
      </p:sp>
    </p:spTree>
    <p:extLst>
      <p:ext uri="{BB962C8B-B14F-4D97-AF65-F5344CB8AC3E}">
        <p14:creationId xmlns:p14="http://schemas.microsoft.com/office/powerpoint/2010/main" val="4191572060"/>
      </p:ext>
    </p:extLst>
  </p:cSld>
  <p:clrMapOvr>
    <a:masterClrMapping/>
  </p:clrMapOvr>
</p:sld>
</file>

<file path=ppt/theme/theme1.xml><?xml version="1.0" encoding="utf-8"?>
<a:theme xmlns:a="http://schemas.openxmlformats.org/drawingml/2006/main" name="Folgeseite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1621</Words>
  <Application>Microsoft Office PowerPoint</Application>
  <PresentationFormat>Bildschirmpräsentation (16:9)</PresentationFormat>
  <Paragraphs>209</Paragraphs>
  <Slides>30</Slides>
  <Notes>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30</vt:i4>
      </vt:variant>
    </vt:vector>
  </HeadingPairs>
  <TitlesOfParts>
    <vt:vector size="37" baseType="lpstr">
      <vt:lpstr>Arial</vt:lpstr>
      <vt:lpstr>Calibri</vt:lpstr>
      <vt:lpstr>Tahoma</vt:lpstr>
      <vt:lpstr>Times</vt:lpstr>
      <vt:lpstr>Times New Roman</vt:lpstr>
      <vt:lpstr>Wingdings</vt:lpstr>
      <vt:lpstr>Folgeseiten</vt:lpstr>
      <vt:lpstr>PowerPoint-Präsentation</vt:lpstr>
      <vt:lpstr>Agenda</vt:lpstr>
      <vt:lpstr>These</vt:lpstr>
      <vt:lpstr>Belastungsspektrum bei gynäkologische Karzinome und Brustkrebs  </vt:lpstr>
      <vt:lpstr>Junge Patientin in der Palliativsituation</vt:lpstr>
      <vt:lpstr>Verlust der Fertilität für die Patientin</vt:lpstr>
      <vt:lpstr>Verlust der Fertilität für die Patientin</vt:lpstr>
      <vt:lpstr>Julia</vt:lpstr>
      <vt:lpstr>Junge Patientin in der Palliativsituation</vt:lpstr>
      <vt:lpstr>Staging: „Ich erfahre heute meine Ergebnisse.“</vt:lpstr>
      <vt:lpstr> „Heftige, emotionale Reaktion“. Oder die ausbleibende „emotionale Reaktion“? </vt:lpstr>
      <vt:lpstr>Breaking Bad News:  Belastung der Behandelnden </vt:lpstr>
      <vt:lpstr>Ängste und Sorgen der Behandelnden </vt:lpstr>
      <vt:lpstr>Die richtigen Worte finden </vt:lpstr>
      <vt:lpstr>Julia: „Das heißt, ich muss sterben?!”  </vt:lpstr>
      <vt:lpstr>These </vt:lpstr>
      <vt:lpstr>Krebs und Angst </vt:lpstr>
      <vt:lpstr>Unaussprechlich </vt:lpstr>
      <vt:lpstr>Die Auseinandersetzung mit der eigenen Sterblichkeit bedeutet</vt:lpstr>
      <vt:lpstr>Die Auseinandersetzung mit der eigenen Sterblichkeit bedeutet</vt:lpstr>
      <vt:lpstr>These</vt:lpstr>
      <vt:lpstr>Sinnorientierte Interventionen  in der palliativen Versorgung </vt:lpstr>
      <vt:lpstr>Double Awareness </vt:lpstr>
      <vt:lpstr>Double Awareness  </vt:lpstr>
      <vt:lpstr>„Smile or die“ ‒ ein widerlegtes Konzept</vt:lpstr>
      <vt:lpstr>Man sagt sich mehr als einmal Lebewohl</vt:lpstr>
      <vt:lpstr>These </vt:lpstr>
      <vt:lpstr>Junge Patientin in der Palliativsituation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Susanne Ditz</dc:creator>
  <cp:lastModifiedBy>Susanne Ditz</cp:lastModifiedBy>
  <cp:revision>31</cp:revision>
  <dcterms:created xsi:type="dcterms:W3CDTF">2020-03-10T15:32:59Z</dcterms:created>
  <dcterms:modified xsi:type="dcterms:W3CDTF">2020-03-11T13:46:09Z</dcterms:modified>
</cp:coreProperties>
</file>